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sldIdLst>
    <p:sldId id="256" r:id="rId3"/>
    <p:sldId id="328" r:id="rId4"/>
    <p:sldId id="325" r:id="rId5"/>
    <p:sldId id="258" r:id="rId6"/>
    <p:sldId id="261" r:id="rId7"/>
    <p:sldId id="259" r:id="rId8"/>
    <p:sldId id="260" r:id="rId9"/>
    <p:sldId id="263" r:id="rId10"/>
    <p:sldId id="269" r:id="rId11"/>
    <p:sldId id="270" r:id="rId12"/>
    <p:sldId id="271" r:id="rId13"/>
    <p:sldId id="272" r:id="rId14"/>
    <p:sldId id="273" r:id="rId15"/>
    <p:sldId id="278" r:id="rId16"/>
    <p:sldId id="280" r:id="rId17"/>
    <p:sldId id="305" r:id="rId18"/>
    <p:sldId id="282" r:id="rId19"/>
    <p:sldId id="283" r:id="rId20"/>
    <p:sldId id="287" r:id="rId21"/>
    <p:sldId id="289" r:id="rId22"/>
    <p:sldId id="291" r:id="rId23"/>
    <p:sldId id="290" r:id="rId24"/>
    <p:sldId id="292" r:id="rId25"/>
    <p:sldId id="294" r:id="rId26"/>
    <p:sldId id="297" r:id="rId27"/>
    <p:sldId id="299" r:id="rId28"/>
    <p:sldId id="306" r:id="rId29"/>
    <p:sldId id="303" r:id="rId30"/>
    <p:sldId id="304" r:id="rId31"/>
    <p:sldId id="308" r:id="rId32"/>
    <p:sldId id="309" r:id="rId33"/>
    <p:sldId id="310" r:id="rId34"/>
    <p:sldId id="311" r:id="rId35"/>
    <p:sldId id="314" r:id="rId36"/>
    <p:sldId id="320" r:id="rId37"/>
    <p:sldId id="329" r:id="rId38"/>
    <p:sldId id="327" r:id="rId39"/>
    <p:sldId id="257" r:id="rId40"/>
    <p:sldId id="265" r:id="rId41"/>
    <p:sldId id="266" r:id="rId42"/>
    <p:sldId id="267" r:id="rId43"/>
    <p:sldId id="268" r:id="rId44"/>
    <p:sldId id="279" r:id="rId45"/>
    <p:sldId id="284" r:id="rId46"/>
    <p:sldId id="286" r:id="rId47"/>
    <p:sldId id="288" r:id="rId48"/>
    <p:sldId id="293" r:id="rId49"/>
    <p:sldId id="295" r:id="rId50"/>
    <p:sldId id="298" r:id="rId51"/>
    <p:sldId id="301" r:id="rId52"/>
    <p:sldId id="317" r:id="rId53"/>
    <p:sldId id="285" r:id="rId54"/>
    <p:sldId id="296" r:id="rId55"/>
    <p:sldId id="302" r:id="rId56"/>
    <p:sldId id="321" r:id="rId57"/>
    <p:sldId id="330" r:id="rId58"/>
    <p:sldId id="319" r:id="rId59"/>
    <p:sldId id="277" r:id="rId60"/>
    <p:sldId id="307" r:id="rId61"/>
    <p:sldId id="274" r:id="rId62"/>
    <p:sldId id="275" r:id="rId63"/>
    <p:sldId id="262" r:id="rId6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088F5-595F-4253-ACB2-7CCA21A8C7C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2E2E5-B20A-471E-BE4D-7624639370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9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93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394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3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33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07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844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991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8055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179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326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4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8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4" name="Straight Connector 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853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958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12192000" cy="4152123"/>
          </a:xfrm>
          <a:prstGeom prst="rect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65737" y="921256"/>
            <a:ext cx="1660525" cy="16589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20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49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400" dirty="0">
              <a:solidFill>
                <a:schemeClr val="bg1"/>
              </a:solidFill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12192000" cy="26353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6" name="Freeform 1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9" name="Freeform 1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1" name="Straight Connector 2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4035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84250" y="305131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1" smtClean="0">
                <a:solidFill>
                  <a:schemeClr val="accent2"/>
                </a:solidFill>
              </a:rPr>
              <a:pPr algn="ctr"/>
              <a:t>‹Nº›</a:t>
            </a:fld>
            <a:endParaRPr lang="id-ID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5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6190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0" name="Freeform 1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95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44493" y="211349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5" name="Rectangle 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15" name="Freeform 1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63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602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43475" y="1228725"/>
            <a:ext cx="2362200" cy="326072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96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22375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3786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8048" y="1945431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2375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33786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58048" y="4177345"/>
            <a:ext cx="3106738" cy="201621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Rectangle 21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12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192213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487822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7809924" y="2152650"/>
            <a:ext cx="3206750" cy="313848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Rectangle 2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4" name="Straight Connector 33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44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877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36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432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56589" y="1280867"/>
            <a:ext cx="1550340" cy="259899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55740" y="839411"/>
            <a:ext cx="1776413" cy="297797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Rectangle 15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96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66299" y="3164617"/>
            <a:ext cx="6819990" cy="402051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9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17429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23813"/>
            <a:ext cx="12192000" cy="411797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324" y="662473"/>
            <a:ext cx="2734983" cy="2969860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225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0"/>
            <a:ext cx="12187314" cy="4000500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5098" y="1704098"/>
            <a:ext cx="3633145" cy="228846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23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431"/>
            <a:ext cx="12192000" cy="324119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378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516313"/>
            <a:ext cx="1366837" cy="1366837"/>
          </a:xfrm>
          <a:prstGeom prst="ellipse">
            <a:avLst/>
          </a:prstGeom>
          <a:ln w="571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823209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3" name="Rectangle 22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706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96106" y="3614791"/>
            <a:ext cx="1366837" cy="1366837"/>
          </a:xfrm>
          <a:prstGeom prst="ellipse">
            <a:avLst/>
          </a:prstGeom>
          <a:ln w="5715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29057" y="4921687"/>
            <a:ext cx="1366837" cy="1366837"/>
          </a:xfrm>
          <a:prstGeom prst="ellipse">
            <a:avLst/>
          </a:prstGeom>
          <a:ln w="57150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5" name="Rectangle 2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31" name="Freeform 3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" name="Straight Connector 32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4872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96106" y="971203"/>
            <a:ext cx="1366837" cy="136683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29057" y="2278099"/>
            <a:ext cx="1366837" cy="1366837"/>
          </a:xfrm>
          <a:prstGeom prst="ellipse">
            <a:avLst/>
          </a:prstGeom>
          <a:ln w="571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75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37125" y="3083109"/>
            <a:ext cx="2317750" cy="2317750"/>
          </a:xfrm>
          <a:prstGeom prst="ellipse">
            <a:avLst/>
          </a:prstGeom>
          <a:ln w="9842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82642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9908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Rectangle 13"/>
          <p:cNvSpPr/>
          <p:nvPr userDrawn="1"/>
        </p:nvSpPr>
        <p:spPr>
          <a:xfrm>
            <a:off x="11528983" y="273543"/>
            <a:ext cx="461914" cy="367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5" name="Rectangle 14"/>
          <p:cNvSpPr/>
          <p:nvPr userDrawn="1"/>
        </p:nvSpPr>
        <p:spPr>
          <a:xfrm>
            <a:off x="11528983" y="641189"/>
            <a:ext cx="461914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0205" y="305131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</a:rPr>
              <a:pPr algn="ctr"/>
              <a:t>‹Nº›</a:t>
            </a:fld>
            <a:endParaRPr lang="id-ID" sz="11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5" name="Freeform 2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 userDrawn="1"/>
        </p:nvGrpSpPr>
        <p:grpSpPr>
          <a:xfrm flipH="1">
            <a:off x="933709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552709" y="6522684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21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441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454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7129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888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236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354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55780-AB63-4169-AF4B-82FCE35E216F}" type="datetimeFigureOut">
              <a:rPr lang="es-PE" smtClean="0"/>
              <a:t>12/01/2018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361E6-A3D4-41D2-90B7-A63D29933C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001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FBC63-C649-42C3-9C85-0F873F8F0B35}" type="datetimeFigureOut">
              <a:rPr lang="id-ID" smtClean="0"/>
              <a:t>12/01/2018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6DFD3-2AF0-4B06-81C8-CF1C6F54D29C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002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2BT0P0RvGD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8zSHlbd5468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slide" Target="slide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SHoCizkeTf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OP7btCm5b0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0iitpOpFo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7.jpeg"/><Relationship Id="rId7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youtube.com/watch?v=uIpr-pC_CYI" TargetMode="Externa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67pGQ7aXe0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1.jpeg"/><Relationship Id="rId7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youtube.com/watch?v=PPwi1t13S0Q" TargetMode="Externa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slide" Target="slide57.xml"/><Relationship Id="rId5" Type="http://schemas.openxmlformats.org/officeDocument/2006/relationships/slide" Target="slide51.xml"/><Relationship Id="rId15" Type="http://schemas.openxmlformats.org/officeDocument/2006/relationships/slide" Target="slide37.xml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40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jpeg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t5F74WaJ4Y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hyperlink" Target="https://www.youtube.com/watch?v=-a5YlPP4Y28" TargetMode="External"/><Relationship Id="rId7" Type="http://schemas.openxmlformats.org/officeDocument/2006/relationships/image" Target="../media/image5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c8_bSXXQl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3.jpeg"/><Relationship Id="rId7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youtu.be/rs79SlxtjdY" TargetMode="Externa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qEBpA7kQEE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slide" Target="slide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2.xml"/><Relationship Id="rId6" Type="http://schemas.openxmlformats.org/officeDocument/2006/relationships/slide" Target="slide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xRRowcBmrL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7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7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jpeg"/><Relationship Id="rId7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5.jpeg"/><Relationship Id="rId7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Relationship Id="rId6" Type="http://schemas.openxmlformats.org/officeDocument/2006/relationships/slide" Target="slide2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9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9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C_IXyUNLJY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slide" Target="slide2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Fg2PUqp4QQ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hyperlink" Target="https://www.youtube.com/watch?v=MZ4jn7aemE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Relationship Id="rId6" Type="http://schemas.openxmlformats.org/officeDocument/2006/relationships/slide" Target="slide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Relationship Id="rId6" Type="http://schemas.openxmlformats.org/officeDocument/2006/relationships/slide" Target="slide2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9.jpeg"/><Relationship Id="rId7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hyperlink" Target="http://youtu.be/c2pIp6mGbNA" TargetMode="External"/><Relationship Id="rId7" Type="http://schemas.openxmlformats.org/officeDocument/2006/relationships/image" Target="../media/image2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>
          <a:xfrm>
            <a:off x="2930748" y="1561113"/>
            <a:ext cx="6330503" cy="1867887"/>
          </a:xfrm>
        </p:spPr>
        <p:txBody>
          <a:bodyPr anchor="ctr">
            <a:normAutofit/>
          </a:bodyPr>
          <a:lstStyle/>
          <a:p>
            <a:pPr algn="ctr"/>
            <a:r>
              <a:rPr lang="es-PE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Principales Eventos</a:t>
            </a:r>
            <a:br>
              <a:rPr lang="es-PE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es-PE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Realizados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48388" y="5476395"/>
            <a:ext cx="3978872" cy="110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7CCF464-D5D7-4655-8145-2FDCC30E80C3}"/>
              </a:ext>
            </a:extLst>
          </p:cNvPr>
          <p:cNvSpPr txBox="1"/>
          <p:nvPr/>
        </p:nvSpPr>
        <p:spPr>
          <a:xfrm>
            <a:off x="10465722" y="2201715"/>
            <a:ext cx="184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GB" sz="4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1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7038" y="680759"/>
            <a:ext cx="7177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3600" b="1" dirty="0">
                <a:latin typeface="Source Sans Pro Light"/>
              </a:rPr>
              <a:t>Torneo</a:t>
            </a:r>
            <a:r>
              <a:rPr lang="pt-BR" sz="3600" b="1" dirty="0">
                <a:latin typeface="Source Sans Pro Light"/>
              </a:rPr>
              <a:t> Inter Empresas Mineras </a:t>
            </a:r>
            <a:br>
              <a:rPr lang="pt-BR" sz="3600" b="1" dirty="0">
                <a:latin typeface="Source Sans Pro Light"/>
              </a:rPr>
            </a:br>
            <a:r>
              <a:rPr lang="pt-BR" sz="3600" b="1" dirty="0">
                <a:latin typeface="Source Sans Pro Light"/>
              </a:rPr>
              <a:t>“Copa Alejandro Fang”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42083" y="2283008"/>
            <a:ext cx="5202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	MIQ Logistics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22 de Junio del 2013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</a:t>
            </a:r>
            <a:r>
              <a:rPr lang="es-PE" sz="1600" dirty="0">
                <a:latin typeface="Source Sans Pro Light"/>
              </a:rPr>
              <a:t>	Deporcentro Casuarinas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Video:</a:t>
            </a:r>
            <a:r>
              <a:rPr lang="es-PE" sz="1600" dirty="0">
                <a:latin typeface="Source Sans Pro Light"/>
              </a:rPr>
              <a:t> 	</a:t>
            </a:r>
            <a:r>
              <a:rPr lang="es-PE" sz="1600" dirty="0">
                <a:latin typeface="Source Sans Pro Light"/>
                <a:hlinkClick r:id="rId3"/>
              </a:rPr>
              <a:t>http://youtu.be/2BT0P0RvGD8</a:t>
            </a:r>
            <a:endParaRPr lang="es-PE" sz="1600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Empresas Participantes:</a:t>
            </a:r>
          </a:p>
        </p:txBody>
      </p:sp>
      <p:sp>
        <p:nvSpPr>
          <p:cNvPr id="44" name="TextBox 34"/>
          <p:cNvSpPr txBox="1">
            <a:spLocks/>
          </p:cNvSpPr>
          <p:nvPr/>
        </p:nvSpPr>
        <p:spPr>
          <a:xfrm>
            <a:off x="6542083" y="3818486"/>
            <a:ext cx="5202254" cy="1543175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Trafigura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Chinalco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Cementos Pacasmayo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Glencore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Milpo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MIQ Logistics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Ransa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Votorantim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Goldfields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Antamina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Komatsu-Mitsui Maquinarias Perú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Yanacocha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Southern Perú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Jacobs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Rio Tinto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Hochschild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id-ID" sz="1600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E14AF29D-9CD6-4BC5-997E-FA42A625F75F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41FAF969-21AF-4DCD-93E2-236341214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268FFD5-A8F8-44A7-945B-49E729ED183C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507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5509" y="680759"/>
            <a:ext cx="5941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Actividad InHouse 2013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21596" y="3144400"/>
            <a:ext cx="52022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	EY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15 y 18 de Octubre del 2013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</a:t>
            </a:r>
            <a:r>
              <a:rPr lang="es-PE" sz="1600" dirty="0">
                <a:latin typeface="Source Sans Pro Light"/>
              </a:rPr>
              <a:t>	Local EY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Disciplinas: 	</a:t>
            </a:r>
          </a:p>
          <a:p>
            <a:pPr marL="1657350" lvl="3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Play Station</a:t>
            </a:r>
          </a:p>
          <a:p>
            <a:pPr marL="1657350" lvl="3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Fulbito de Mano</a:t>
            </a:r>
          </a:p>
          <a:p>
            <a:pPr marL="1657350" lvl="3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Ajedrez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dirty="0">
              <a:latin typeface="Source Sans Pro Light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8DA16A10-C8C0-4EB0-9B7C-E66E92E74C29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0" name="Imagen 9">
              <a:hlinkClick r:id="rId4" action="ppaction://hlinksldjump"/>
              <a:extLst>
                <a:ext uri="{FF2B5EF4-FFF2-40B4-BE49-F238E27FC236}">
                  <a16:creationId xmlns:a16="http://schemas.microsoft.com/office/drawing/2014/main" id="{6D4B8890-49C9-45E0-AF75-98D37C076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25786A4-3F6F-448B-8FA9-23569B193C2B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68674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9347" y="513451"/>
            <a:ext cx="8793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Trote Familiar de La Inmaculada 5K</a:t>
            </a:r>
          </a:p>
        </p:txBody>
      </p:sp>
      <p:sp>
        <p:nvSpPr>
          <p:cNvPr id="24" name="TextBox 34"/>
          <p:cNvSpPr txBox="1"/>
          <p:nvPr/>
        </p:nvSpPr>
        <p:spPr>
          <a:xfrm>
            <a:off x="1017002" y="4533626"/>
            <a:ext cx="1015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APAFA – Colegio de La Inmaculada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27 de Octubre del 2013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Colegio de La Inmaculada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Cantidad de participantes: </a:t>
            </a:r>
            <a:r>
              <a:rPr lang="es-PE" sz="1600" dirty="0">
                <a:latin typeface="Source Sans Pro Light"/>
              </a:rPr>
              <a:t>700 personas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Video: 	</a:t>
            </a:r>
            <a:r>
              <a:rPr lang="es-PE" sz="1600" b="1" dirty="0">
                <a:latin typeface="Source Sans Pro Light"/>
                <a:hlinkClick r:id="rId3"/>
              </a:rPr>
              <a:t>http://youtu.be/8zSHlbd5468</a:t>
            </a:r>
            <a:endParaRPr lang="es-PE" sz="1600" b="1" dirty="0">
              <a:latin typeface="Source Sans Pro Light"/>
            </a:endParaRP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63" y="1466161"/>
            <a:ext cx="4968875" cy="2974975"/>
          </a:xfrm>
        </p:spPr>
      </p:pic>
      <p:pic>
        <p:nvPicPr>
          <p:cNvPr id="7" name="Marcador de posición de imagen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337" y="1466160"/>
            <a:ext cx="4969744" cy="2974975"/>
          </a:xfr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D9F644C-ADEB-4100-94DE-16541DF94EC4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9743ADC1-FC04-461E-BD8B-14DCFA550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BB89D42-87BD-478A-84C3-1E61F66F40FC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965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7431" y="680759"/>
            <a:ext cx="8057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Interestudios de Abogados 2013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42083" y="2110732"/>
            <a:ext cx="5202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	Estudio Grau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Noviembre 2013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</a:t>
            </a:r>
            <a:r>
              <a:rPr lang="es-PE" sz="1600" dirty="0">
                <a:latin typeface="Source Sans Pro Light"/>
              </a:rPr>
              <a:t>	Complejo Deportivo La 10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Video:</a:t>
            </a:r>
            <a:r>
              <a:rPr lang="es-PE" sz="1600" dirty="0">
                <a:latin typeface="Source Sans Pro Light"/>
              </a:rPr>
              <a:t> 	</a:t>
            </a:r>
            <a:r>
              <a:rPr lang="es-PE" sz="1600" dirty="0">
                <a:latin typeface="Calibri" pitchFamily="34" charset="0"/>
                <a:cs typeface="Calibri" pitchFamily="34" charset="0"/>
                <a:hlinkClick r:id="rId3"/>
              </a:rPr>
              <a:t> http://youtu.be/SHoCizkeTfA</a:t>
            </a:r>
            <a:endParaRPr lang="es-PE" sz="1600" dirty="0">
              <a:latin typeface="Calibri" pitchFamily="34" charset="0"/>
              <a:cs typeface="Calibri" pitchFamily="34" charset="0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Estudios Participantes:</a:t>
            </a:r>
          </a:p>
        </p:txBody>
      </p:sp>
      <p:sp>
        <p:nvSpPr>
          <p:cNvPr id="44" name="TextBox 34"/>
          <p:cNvSpPr txBox="1">
            <a:spLocks/>
          </p:cNvSpPr>
          <p:nvPr/>
        </p:nvSpPr>
        <p:spPr>
          <a:xfrm>
            <a:off x="6542083" y="3680392"/>
            <a:ext cx="5202254" cy="2722166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Benites, Forno y Ugaz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Delfino Isola Bruce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Delmar Ugarte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Echecopar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Ferrero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Grau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Olaechea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García Sayán Abogados</a:t>
            </a:r>
            <a:endParaRPr lang="es-PE" sz="1400" dirty="0"/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es-PE" sz="1400" dirty="0"/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es-PE" sz="1400" dirty="0"/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id-ID" sz="1400" dirty="0"/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Hernández &amp; Cia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Miranda &amp; Amado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Muñiz, Ramírez, Pérez - Taíman &amp; Olaya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Payet Rey Cauvi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Rodrigo, Elías &amp; Medrano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Rosselló Abogados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400" dirty="0"/>
              <a:t>Estudio Rubio Leguía Normand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id-ID" dirty="0"/>
          </a:p>
        </p:txBody>
      </p:sp>
      <p:pic>
        <p:nvPicPr>
          <p:cNvPr id="2" name="Marcador de posición de imagen 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26A1267-FC4E-475F-B5C1-8BC6BF4FF306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705C0CD2-62BF-4B63-8234-64BBE026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3E7AE1F-F094-43FD-82C8-89170BA50271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529209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3499" y="119286"/>
            <a:ext cx="479971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2800" b="1" dirty="0">
                <a:latin typeface="Source Sans Pro Light"/>
              </a:rPr>
              <a:t>Campeonato de Fútbol</a:t>
            </a:r>
          </a:p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Copa Edelnor 2014</a:t>
            </a:r>
          </a:p>
          <a:p>
            <a:pPr lvl="0" algn="ctr">
              <a:defRPr/>
            </a:pPr>
            <a:r>
              <a:rPr lang="es-PE" sz="2400" b="1" dirty="0">
                <a:latin typeface="Source Sans Pro Light"/>
              </a:rPr>
              <a:t>Fut-7 Cat. 2001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42083" y="2110732"/>
            <a:ext cx="52022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	Edelnor S.A.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Mayo – Agosto 2014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</a:t>
            </a:r>
            <a:r>
              <a:rPr lang="es-PE" sz="1600" dirty="0">
                <a:latin typeface="Source Sans Pro Light"/>
              </a:rPr>
              <a:t>	Complejo Deportivo La 10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Video:</a:t>
            </a:r>
            <a:r>
              <a:rPr lang="es-PE" sz="1600" dirty="0">
                <a:latin typeface="Source Sans Pro Light"/>
              </a:rPr>
              <a:t>		</a:t>
            </a:r>
            <a:r>
              <a:rPr lang="es-PE" sz="1100" dirty="0">
                <a:latin typeface="Calibri" pitchFamily="34" charset="0"/>
                <a:cs typeface="Calibri" pitchFamily="34" charset="0"/>
                <a:hlinkClick r:id="rId3"/>
              </a:rPr>
              <a:t>https://www.youtube.com/watch?v=HOP7btCm5b0</a:t>
            </a:r>
            <a:endParaRPr lang="es-PE" sz="1100" dirty="0">
              <a:latin typeface="Calibri" pitchFamily="34" charset="0"/>
              <a:cs typeface="Calibri" pitchFamily="34" charset="0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b="1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b="1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  <a:cs typeface="Calibri" pitchFamily="34" charset="0"/>
              </a:rPr>
              <a:t>Sedes:</a:t>
            </a:r>
            <a:endParaRPr lang="es-PE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TextBox 34"/>
          <p:cNvSpPr txBox="1">
            <a:spLocks/>
          </p:cNvSpPr>
          <p:nvPr/>
        </p:nvSpPr>
        <p:spPr>
          <a:xfrm>
            <a:off x="6542083" y="3879646"/>
            <a:ext cx="5202254" cy="2333162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es-PE" dirty="0"/>
              <a:t>Puente Piedra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es-PE" dirty="0"/>
              <a:t>Huacho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es-PE" dirty="0"/>
              <a:t>Comas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es-PE" dirty="0"/>
              <a:t>San Juan de Lurigancho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es-PE" dirty="0"/>
              <a:t>Carmen de la Legua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es-PE" dirty="0"/>
          </a:p>
          <a:p>
            <a:pPr lvl="0" algn="just">
              <a:buClr>
                <a:srgbClr val="C20723"/>
              </a:buClr>
              <a:defRPr/>
            </a:pPr>
            <a:endParaRPr lang="es-PE" dirty="0"/>
          </a:p>
          <a:p>
            <a:pPr lvl="0" algn="just">
              <a:buClr>
                <a:srgbClr val="C20723"/>
              </a:buClr>
              <a:defRPr/>
            </a:pPr>
            <a:endParaRPr lang="es-PE" dirty="0"/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es-PE" dirty="0"/>
              <a:t>Lima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es-PE" dirty="0"/>
              <a:t>Talara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es-PE" dirty="0"/>
              <a:t>Junín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es-PE" dirty="0"/>
              <a:t>Magdalena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id-ID" dirty="0"/>
          </a:p>
        </p:txBody>
      </p:sp>
      <p:pic>
        <p:nvPicPr>
          <p:cNvPr id="2" name="Marcador de posición de imagen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/>
          </a:solidFill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D8E86ECB-606D-46F6-A2FC-219F25BD97BA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C688BFCF-1A40-4DE5-8135-8377DD78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BCF3829-BA98-4148-BB21-08FBA3517321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48431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158" y="680759"/>
            <a:ext cx="5503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OLIMPIADAS EY 2014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64924" y="2199854"/>
            <a:ext cx="52022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EY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Agosto y Septiembre de 2014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Liceo Naval de San Borja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Disciplinas 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Deportivas: 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Fútbol (Masculino, Femenino, Master)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Básquet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Vóley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Recreativas: 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Ajedrez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Fulbito de Mano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PS4 (PES 2015)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Vídeo: </a:t>
            </a:r>
            <a:r>
              <a:rPr lang="es-PE" sz="1600" dirty="0">
                <a:latin typeface="Source Sans Pro Light"/>
                <a:hlinkClick r:id="rId3"/>
              </a:rPr>
              <a:t>https://www.youtube.com/watch?v=yW0iitpOpFo</a:t>
            </a:r>
            <a:endParaRPr lang="es-PE" sz="1600" dirty="0">
              <a:latin typeface="Source Sans Pro Light"/>
            </a:endParaRPr>
          </a:p>
          <a:p>
            <a:pPr lvl="0">
              <a:buClr>
                <a:srgbClr val="C20723"/>
              </a:buClr>
              <a:defRPr/>
            </a:pPr>
            <a:endParaRPr lang="es-PE" sz="1600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dirty="0">
              <a:latin typeface="Source Sans Pro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6512" y="1696612"/>
            <a:ext cx="4053472" cy="4053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D9D2DE6-DD12-4635-90A0-A67C34BA9475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0" name="Imagen 9">
              <a:hlinkClick r:id="rId5" action="ppaction://hlinksldjump"/>
              <a:extLst>
                <a:ext uri="{FF2B5EF4-FFF2-40B4-BE49-F238E27FC236}">
                  <a16:creationId xmlns:a16="http://schemas.microsoft.com/office/drawing/2014/main" id="{568EA80B-DC59-45EE-BBC0-4C5DDCE0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B6B2F27-D69A-4C25-8FCA-12225B5B6A08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283623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7287" y="423086"/>
            <a:ext cx="9557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it-IT" sz="4000" b="1" dirty="0">
                <a:latin typeface="Source Sans Pro Light"/>
              </a:rPr>
              <a:t>Entrenamiento Seleccionados Edelnor</a:t>
            </a:r>
          </a:p>
          <a:p>
            <a:pPr lvl="0" algn="ctr"/>
            <a:r>
              <a:rPr lang="it-IT" sz="4000" b="1" dirty="0">
                <a:latin typeface="Source Sans Pro Light"/>
              </a:rPr>
              <a:t>Cat - 2001</a:t>
            </a:r>
          </a:p>
        </p:txBody>
      </p:sp>
      <p:sp>
        <p:nvSpPr>
          <p:cNvPr id="24" name="TextBox 34"/>
          <p:cNvSpPr txBox="1"/>
          <p:nvPr/>
        </p:nvSpPr>
        <p:spPr>
          <a:xfrm>
            <a:off x="1017002" y="4740776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Edelnor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Setiembre – Noviembre 2014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Centros de Entrenamiento</a:t>
            </a:r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63" y="2146345"/>
            <a:ext cx="4968875" cy="2457450"/>
          </a:xfrm>
        </p:spPr>
      </p:pic>
      <p:pic>
        <p:nvPicPr>
          <p:cNvPr id="8" name="Marcador de posición de imagen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6688" y="2146300"/>
            <a:ext cx="4970462" cy="2457450"/>
          </a:xfr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7445556-541B-47C7-9095-5DBDFE7BAB0B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0" name="Imagen 9">
              <a:hlinkClick r:id="rId5" action="ppaction://hlinksldjump"/>
              <a:extLst>
                <a:ext uri="{FF2B5EF4-FFF2-40B4-BE49-F238E27FC236}">
                  <a16:creationId xmlns:a16="http://schemas.microsoft.com/office/drawing/2014/main" id="{B8D1F748-249F-461C-94FF-D303C7E51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32C04C7-8DF1-4A5B-A344-3EF3ACA3C3EF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1241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66"/>
          <a:stretch/>
        </p:blipFill>
        <p:spPr>
          <a:xfrm>
            <a:off x="4496760" y="1280067"/>
            <a:ext cx="3206353" cy="314998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1937" y="1291563"/>
            <a:ext cx="3206353" cy="31499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1583" y="1280067"/>
            <a:ext cx="3206353" cy="3149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5353" y="464192"/>
            <a:ext cx="922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II Trote Familiar de La Inmaculada 5K</a:t>
            </a:r>
          </a:p>
        </p:txBody>
      </p:sp>
      <p:sp>
        <p:nvSpPr>
          <p:cNvPr id="23" name="TextBox 34"/>
          <p:cNvSpPr txBox="1"/>
          <p:nvPr/>
        </p:nvSpPr>
        <p:spPr>
          <a:xfrm>
            <a:off x="1016969" y="4600146"/>
            <a:ext cx="10158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	APAFA – Colegio de La Inmaculada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8 de Octubre del 2014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Colegio de La Inmaculada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Cantidad de participantes: </a:t>
            </a:r>
            <a:r>
              <a:rPr lang="es-PE" sz="1600" dirty="0">
                <a:latin typeface="Source Sans Pro Light"/>
              </a:rPr>
              <a:t>800 personas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Video:</a:t>
            </a:r>
            <a:r>
              <a:rPr lang="es-PE" sz="1600" dirty="0">
                <a:latin typeface="Source Sans Pro Light"/>
              </a:rPr>
              <a:t> 	</a:t>
            </a:r>
            <a:r>
              <a:rPr lang="es-PE" sz="1600" dirty="0">
                <a:latin typeface="Source Sans Pro Light"/>
                <a:hlinkClick r:id="rId6"/>
              </a:rPr>
              <a:t>https://www.youtube.com/watch?v=uIpr-pC_CYI</a:t>
            </a:r>
            <a:endParaRPr lang="es-PE" sz="1600" dirty="0">
              <a:latin typeface="Source Sans Pro Light"/>
            </a:endParaRPr>
          </a:p>
          <a:p>
            <a:pPr lvl="0">
              <a:lnSpc>
                <a:spcPct val="150000"/>
              </a:lnSpc>
              <a:buClr>
                <a:srgbClr val="C20723"/>
              </a:buClr>
            </a:pPr>
            <a:endParaRPr lang="es-PE" sz="1600" b="1" dirty="0">
              <a:latin typeface="Source Sans Pro Light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7531D31-A1B0-4E1E-810B-FEBC1D67AF6D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A515D5B2-B682-4D72-BE0C-DC5D343D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1F324AB-69A5-459E-8668-D9B587667BA0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97847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5929" y="490342"/>
            <a:ext cx="5314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Torneo Amistad 2014</a:t>
            </a:r>
          </a:p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Cat - 2001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69893" y="3275708"/>
            <a:ext cx="5202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8 Octubre 2014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</a:t>
            </a:r>
            <a:r>
              <a:rPr lang="es-PE" sz="1600" dirty="0">
                <a:latin typeface="Source Sans Pro Light"/>
              </a:rPr>
              <a:t>	Liceo Naval de San Borja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Video:</a:t>
            </a:r>
            <a:r>
              <a:rPr lang="es-PE" sz="1600" dirty="0">
                <a:latin typeface="Source Sans Pro Light"/>
              </a:rPr>
              <a:t>		</a:t>
            </a:r>
            <a:r>
              <a:rPr lang="es-PE" sz="1100" dirty="0">
                <a:latin typeface="Calibri" pitchFamily="34" charset="0"/>
                <a:cs typeface="Calibri" pitchFamily="34" charset="0"/>
                <a:hlinkClick r:id="rId3"/>
              </a:rPr>
              <a:t>https://www.youtube.com/watch?v=P67pGQ7aXe0</a:t>
            </a:r>
            <a:endParaRPr lang="es-PE" sz="1100" dirty="0">
              <a:latin typeface="Calibri" pitchFamily="34" charset="0"/>
              <a:cs typeface="Calibri" pitchFamily="34" charset="0"/>
            </a:endParaRPr>
          </a:p>
          <a:p>
            <a:pPr lvl="0">
              <a:buClr>
                <a:srgbClr val="C20723"/>
              </a:buClr>
              <a:defRPr/>
            </a:pPr>
            <a:endParaRPr lang="es-PE" sz="1600" b="1" dirty="0">
              <a:latin typeface="Source Sans Pro Ligh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39560" y="2139789"/>
            <a:ext cx="3534018" cy="3611768"/>
          </a:xfrm>
          <a:prstGeom prst="rect">
            <a:avLst/>
          </a:prstGeom>
          <a:noFill/>
          <a:ln w="76200">
            <a:noFill/>
          </a:ln>
          <a:effectLst>
            <a:glow rad="101600">
              <a:schemeClr val="tx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1B49F4E-887D-4111-8151-60D598B785B3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0" name="Imagen 9">
              <a:hlinkClick r:id="rId5" action="ppaction://hlinksldjump"/>
              <a:extLst>
                <a:ext uri="{FF2B5EF4-FFF2-40B4-BE49-F238E27FC236}">
                  <a16:creationId xmlns:a16="http://schemas.microsoft.com/office/drawing/2014/main" id="{9DFF8A15-9D7C-4C79-8180-69DBFE16F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DD033F4-C5FE-4287-984D-E4C7F2EA320C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08060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2818" y="464192"/>
            <a:ext cx="9246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4000" b="1" dirty="0">
                <a:latin typeface="Source Sans Pro Light"/>
              </a:rPr>
              <a:t>Campeonato Full Day Deportivo 2015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1191937" y="1291563"/>
            <a:ext cx="3206353" cy="3138488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4488021" y="1291563"/>
            <a:ext cx="3206353" cy="3138488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809924" y="1291563"/>
            <a:ext cx="3206353" cy="3138488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1016969" y="4600146"/>
            <a:ext cx="1015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</a:t>
            </a:r>
            <a:r>
              <a:rPr lang="es-PE" sz="1600" dirty="0">
                <a:latin typeface="Source Sans Pro Light"/>
              </a:rPr>
              <a:t> 	</a:t>
            </a:r>
            <a:r>
              <a:rPr lang="es-PE" sz="1600" b="1" dirty="0">
                <a:latin typeface="Source Sans Pro Light"/>
              </a:rPr>
              <a:t>ISA REP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23 de Mayo 2015</a:t>
            </a:r>
            <a:endParaRPr lang="es-PE" sz="1600" b="1" dirty="0">
              <a:latin typeface="Source Sans Pro Light"/>
            </a:endParaRP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Complejo Deportivo Cancha La 10 – Surquillo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Video: 	</a:t>
            </a:r>
            <a:r>
              <a:rPr lang="es-PE" sz="1600" dirty="0">
                <a:latin typeface="Source Sans Pro Light"/>
                <a:hlinkClick r:id="rId6"/>
              </a:rPr>
              <a:t>https://www.youtube.com/watch?v=PPwi1t13S0Q</a:t>
            </a:r>
            <a:endParaRPr lang="es-PE" sz="1600" dirty="0">
              <a:latin typeface="Source Sans Pro Light"/>
            </a:endParaRPr>
          </a:p>
          <a:p>
            <a:pPr lvl="0">
              <a:lnSpc>
                <a:spcPct val="150000"/>
              </a:lnSpc>
              <a:buClr>
                <a:srgbClr val="C20723"/>
              </a:buClr>
            </a:pPr>
            <a:endParaRPr lang="es-PE" sz="1600" b="1" dirty="0">
              <a:latin typeface="Source Sans Pro Light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5A7A604-67F9-4E97-B0AE-5BF00D0224C0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F9E33EE5-6748-4E63-9409-8504C0F89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E5CBD59-3C35-46AF-BB09-23B3E47356DC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758964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7" grpId="0" animBg="1"/>
      <p:bldP spid="172" grpId="0" animBg="1"/>
      <p:bldP spid="176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Vista general de diapositiva 29">
                <a:extLst>
                  <a:ext uri="{FF2B5EF4-FFF2-40B4-BE49-F238E27FC236}">
                    <a16:creationId xmlns:a16="http://schemas.microsoft.com/office/drawing/2014/main" id="{8DB85771-25FC-4824-BA35-FC7FB64EFB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3191651"/>
                  </p:ext>
                </p:extLst>
              </p:nvPr>
            </p:nvGraphicFramePr>
            <p:xfrm>
              <a:off x="0" y="3429001"/>
              <a:ext cx="6095998" cy="3428999"/>
            </p:xfrm>
            <a:graphic>
              <a:graphicData uri="http://schemas.microsoft.com/office/powerpoint/2016/slidezoom">
                <pslz:sldZm>
                  <pslz:sldZmObj sldId="317" cId="193847238">
                    <pslz:zmPr id="{DEDE5AE3-4B1F-4962-BBAE-FD940501798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8" cy="34289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Vista general de diapositiva 2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DB85771-25FC-4824-BA35-FC7FB64EFB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429001"/>
                <a:ext cx="6095998" cy="34289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Vista general de diapositiva 25">
                <a:extLst>
                  <a:ext uri="{FF2B5EF4-FFF2-40B4-BE49-F238E27FC236}">
                    <a16:creationId xmlns:a16="http://schemas.microsoft.com/office/drawing/2014/main" id="{2EBD6F82-7335-4920-BF37-EDCE43F3B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4404409"/>
                  </p:ext>
                </p:extLst>
              </p:nvPr>
            </p:nvGraphicFramePr>
            <p:xfrm>
              <a:off x="0" y="-1"/>
              <a:ext cx="6095998" cy="3428999"/>
            </p:xfrm>
            <a:graphic>
              <a:graphicData uri="http://schemas.microsoft.com/office/powerpoint/2016/slidezoom">
                <pslz:sldZm>
                  <pslz:sldZmObj sldId="325" cId="243419116">
                    <pslz:zmPr id="{3F2D009E-39D8-46FC-BD92-90667BA1CD9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5998" cy="34289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Vista general de diapositiva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EBD6F82-7335-4920-BF37-EDCE43F3B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-1"/>
                <a:ext cx="6095998" cy="34289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Vista general de diapositiva 33">
                <a:extLst>
                  <a:ext uri="{FF2B5EF4-FFF2-40B4-BE49-F238E27FC236}">
                    <a16:creationId xmlns:a16="http://schemas.microsoft.com/office/drawing/2014/main" id="{F7381A7F-3F24-4450-82BD-A35D3DB26F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846000"/>
                  </p:ext>
                </p:extLst>
              </p:nvPr>
            </p:nvGraphicFramePr>
            <p:xfrm>
              <a:off x="6095998" y="3428998"/>
              <a:ext cx="6096002" cy="3429002"/>
            </p:xfrm>
            <a:graphic>
              <a:graphicData uri="http://schemas.microsoft.com/office/powerpoint/2016/slidezoom">
                <pslz:sldZm>
                  <pslz:sldZmObj sldId="319" cId="115873938">
                    <pslz:zmPr id="{BAC1916B-2397-4B2E-AF91-24508003F08E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2" cy="34290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Vista general de diapositiva 3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7381A7F-3F24-4450-82BD-A35D3DB26F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95998" y="3428998"/>
                <a:ext cx="6096002" cy="34290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24" name="Imagen 23">
            <a:extLst>
              <a:ext uri="{FF2B5EF4-FFF2-40B4-BE49-F238E27FC236}">
                <a16:creationId xmlns:a16="http://schemas.microsoft.com/office/drawing/2014/main" id="{A7D98EAF-07BF-45B0-A627-C8F493FB85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809" y="6125491"/>
            <a:ext cx="1953191" cy="54201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Vista general de diapositiva 27">
                <a:extLst>
                  <a:ext uri="{FF2B5EF4-FFF2-40B4-BE49-F238E27FC236}">
                    <a16:creationId xmlns:a16="http://schemas.microsoft.com/office/drawing/2014/main" id="{717DDE78-E081-4CE2-A302-A28741E45C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872757"/>
                  </p:ext>
                </p:extLst>
              </p:nvPr>
            </p:nvGraphicFramePr>
            <p:xfrm>
              <a:off x="6095998" y="0"/>
              <a:ext cx="6096002" cy="3429000"/>
            </p:xfrm>
            <a:graphic>
              <a:graphicData uri="http://schemas.microsoft.com/office/powerpoint/2016/slidezoom">
                <pslz:sldZm>
                  <pslz:sldZmObj sldId="327" cId="2447107037">
                    <pslz:zmPr id="{B4C359B7-A175-4118-A33F-16DDB954AFDB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2" cy="3429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Vista general de diapositiva 2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17DDE78-E081-4CE2-A302-A28741E45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5998" y="0"/>
                <a:ext cx="6096002" cy="3429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401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8228" y="548914"/>
            <a:ext cx="8775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Inauguración Torneo Indecopi 2015</a:t>
            </a:r>
          </a:p>
        </p:txBody>
      </p:sp>
      <p:sp>
        <p:nvSpPr>
          <p:cNvPr id="24" name="TextBox 34"/>
          <p:cNvSpPr txBox="1"/>
          <p:nvPr/>
        </p:nvSpPr>
        <p:spPr>
          <a:xfrm>
            <a:off x="1017002" y="4885154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	Indecopi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05 de Junio 2015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Sede Indecopi</a:t>
            </a:r>
            <a:endParaRPr lang="es-PE" sz="1600" b="1" dirty="0">
              <a:latin typeface="Source Sans Pro Light"/>
            </a:endParaRPr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06"/>
          <a:stretch/>
        </p:blipFill>
        <p:spPr>
          <a:xfrm>
            <a:off x="1046163" y="1731963"/>
            <a:ext cx="4968875" cy="3008312"/>
          </a:xfrm>
          <a:noFill/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3787219D-2003-43BB-A578-8408A1AA12F5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9606668C-5452-4242-86D2-61F282D6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9116DB4-94A0-4776-A600-56E7757C789E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  <p:pic>
        <p:nvPicPr>
          <p:cNvPr id="13" name="Marcador de posición de imagen 12" descr="Imagen que contiene persona, de pie, hombre, edificio&#10;&#10;Descripción generada con confianza muy alta">
            <a:extLst>
              <a:ext uri="{FF2B5EF4-FFF2-40B4-BE49-F238E27FC236}">
                <a16:creationId xmlns:a16="http://schemas.microsoft.com/office/drawing/2014/main" id="{09BD5421-233C-4264-9290-C75701BF77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205316" y="1731963"/>
            <a:ext cx="4969744" cy="3008313"/>
          </a:xfrm>
        </p:spPr>
      </p:pic>
    </p:spTree>
    <p:extLst>
      <p:ext uri="{BB962C8B-B14F-4D97-AF65-F5344CB8AC3E}">
        <p14:creationId xmlns:p14="http://schemas.microsoft.com/office/powerpoint/2010/main" val="664954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2369" y="457197"/>
            <a:ext cx="5947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400" b="1" dirty="0">
                <a:latin typeface="Source Sans Pro Light"/>
              </a:rPr>
              <a:t>Torneo Indecopi 2015</a:t>
            </a:r>
            <a:endParaRPr lang="es-PE" sz="4000" b="1" dirty="0">
              <a:latin typeface="Source Sans Pro Light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1017002" y="4885154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	Indecopi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09 de Junio al 16 Julio del 2015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Complejo Deportivo Rosa Toro</a:t>
            </a:r>
            <a:endParaRPr lang="es-PE" sz="1600" b="1" dirty="0">
              <a:latin typeface="Source Sans Pro Light"/>
            </a:endParaRPr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6688" y="1731963"/>
            <a:ext cx="4970462" cy="3008312"/>
          </a:xfrm>
          <a:solidFill>
            <a:schemeClr val="bg1"/>
          </a:solidFill>
        </p:spPr>
      </p:pic>
      <p:pic>
        <p:nvPicPr>
          <p:cNvPr id="3" name="Marcador de posición de imagen 2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5538" y="1731963"/>
            <a:ext cx="4970462" cy="3008312"/>
          </a:xfr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36F2D110-7175-4B5B-8D79-530972A20DF5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FD7488F7-8952-4597-AAA6-205E32ED8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2B69B6C-B1C8-4F5B-8721-B5AD1B2A56E3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821109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4"/>
          <p:cNvSpPr txBox="1"/>
          <p:nvPr/>
        </p:nvSpPr>
        <p:spPr>
          <a:xfrm>
            <a:off x="1017002" y="4885154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	Indecopi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17 Julio del 2015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Club Sparza – Huachipa </a:t>
            </a:r>
            <a:endParaRPr lang="es-PE" sz="1600" b="1" dirty="0">
              <a:latin typeface="Source Sans Pro Light"/>
            </a:endParaRP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6688" y="1731963"/>
            <a:ext cx="4970462" cy="3008312"/>
          </a:xfrm>
          <a:solidFill>
            <a:schemeClr val="bg1"/>
          </a:solidFill>
        </p:spPr>
      </p:pic>
      <p:sp>
        <p:nvSpPr>
          <p:cNvPr id="6" name="TextBox 3"/>
          <p:cNvSpPr txBox="1"/>
          <p:nvPr/>
        </p:nvSpPr>
        <p:spPr>
          <a:xfrm>
            <a:off x="2614925" y="457197"/>
            <a:ext cx="6962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400" b="1" dirty="0">
                <a:latin typeface="Source Sans Pro Light"/>
              </a:rPr>
              <a:t>Interhouse Indecopi 2015</a:t>
            </a:r>
            <a:endParaRPr lang="es-PE" sz="4000" b="1" dirty="0">
              <a:latin typeface="Source Sans Pro Light"/>
            </a:endParaRPr>
          </a:p>
        </p:txBody>
      </p:sp>
      <p:pic>
        <p:nvPicPr>
          <p:cNvPr id="7" name="Marcador de posición de imagen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538" y="1731963"/>
            <a:ext cx="4970462" cy="3008312"/>
          </a:xfr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434CC1A9-D9CD-421B-8F06-768FD607D711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0" name="Imagen 9">
              <a:hlinkClick r:id="rId5" action="ppaction://hlinksldjump"/>
              <a:extLst>
                <a:ext uri="{FF2B5EF4-FFF2-40B4-BE49-F238E27FC236}">
                  <a16:creationId xmlns:a16="http://schemas.microsoft.com/office/drawing/2014/main" id="{D509E8D6-92A9-4BF0-B20B-669E92127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D3174AD6-C643-4224-A4E0-97CF434121BD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801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159" y="680759"/>
            <a:ext cx="5503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OLIMPIADAS EY 2015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64924" y="2199854"/>
            <a:ext cx="52022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EY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Setiembre y Octubre de 2015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Liceo Naval de San Borja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Disciplinas 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Deportivas: 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Fútbol (Masculino, Femenino, Master)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Básquet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Vóley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Recreativas: 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Ajedrez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Fulbito de Mano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PS4 (FIFA 2015)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Tenis de Mesa (Ping Pong)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6512" y="1624423"/>
            <a:ext cx="4184406" cy="4053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8F908C5-4F38-409C-A3D4-BDFB14063E28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FB8D557F-D8C6-492D-93B0-7AE71DBF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3E06A03-D60A-4C8F-B73F-D40DEEA87A56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3020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8608" y="440129"/>
            <a:ext cx="5314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Torneo Amistad 2015</a:t>
            </a:r>
          </a:p>
          <a:p>
            <a:pPr lvl="0" algn="ctr">
              <a:defRPr/>
            </a:pPr>
            <a:r>
              <a:rPr lang="es-PE" sz="3600" b="1" dirty="0">
                <a:latin typeface="Source Sans Pro Light"/>
              </a:rPr>
              <a:t>Cat - 2001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64924" y="3090189"/>
            <a:ext cx="5202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8 Octubre 2015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Fútbol Plaza – Monterrico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pt-BR" sz="1600" b="1" dirty="0">
                <a:latin typeface="Source Sans Pro Light"/>
              </a:rPr>
              <a:t>Vídeo: </a:t>
            </a:r>
            <a:r>
              <a:rPr lang="pt-BR" sz="1600" dirty="0">
                <a:latin typeface="Source Sans Pro Light"/>
                <a:hlinkClick r:id="rId3"/>
              </a:rPr>
              <a:t>https://www.youtube.com/watch?v=at5F74WaJ4Y</a:t>
            </a:r>
            <a:endParaRPr lang="pt-BR" sz="1600" dirty="0">
              <a:latin typeface="Source Sans Pro Light"/>
            </a:endParaRPr>
          </a:p>
          <a:p>
            <a:pPr lvl="0">
              <a:buClr>
                <a:srgbClr val="C20723"/>
              </a:buClr>
              <a:defRPr/>
            </a:pPr>
            <a:endParaRPr lang="pt-BR" sz="1600" dirty="0">
              <a:latin typeface="Source Sans Pro Ligh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5431" y="2356356"/>
            <a:ext cx="5296087" cy="276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FC593C5-3D98-4C0E-8A82-63FF1442D925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DAA1CE43-356E-463A-90D1-66E9880D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3BEF2E6F-DB2B-4195-B4B9-2D6FD6F5D8F1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14699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251347"/>
            <a:ext cx="10158058" cy="1266073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Hundred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06 de Noviembre 2015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Cancha La 10 de Surquillo y Liceo Naval de San Borja</a:t>
            </a:r>
            <a:endParaRPr lang="es-PE" sz="1600" b="1" dirty="0">
              <a:latin typeface="Source Sans Pro Light"/>
            </a:endParaRP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2627762" y="4239888"/>
            <a:ext cx="69365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2800" b="1" dirty="0">
                <a:latin typeface="Source Sans Pro Light"/>
              </a:rPr>
              <a:t>Campeonato Deportivo - Copa Hundred</a:t>
            </a:r>
          </a:p>
          <a:p>
            <a:pPr lvl="0" algn="ctr">
              <a:defRPr/>
            </a:pPr>
            <a:r>
              <a:rPr lang="es-PE" sz="2800" b="1" dirty="0">
                <a:latin typeface="Source Sans Pro Light"/>
              </a:rPr>
              <a:t>2015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41" y="1"/>
            <a:ext cx="12174159" cy="4132543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F7C81142-283F-44C3-8467-023A54936243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1D800559-699C-4D57-8EE5-A31AE1F3E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A7199A4-1593-41CD-A8F4-491397324A72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58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836500" y="2284944"/>
            <a:ext cx="1894255" cy="1825143"/>
            <a:chOff x="8836500" y="2284944"/>
            <a:chExt cx="1894255" cy="1825143"/>
          </a:xfrm>
        </p:grpSpPr>
        <p:sp>
          <p:nvSpPr>
            <p:cNvPr id="106" name="Rectangle 105"/>
            <p:cNvSpPr/>
            <p:nvPr/>
          </p:nvSpPr>
          <p:spPr>
            <a:xfrm>
              <a:off x="8936943" y="2284944"/>
              <a:ext cx="1791378" cy="18251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36500" y="2284944"/>
              <a:ext cx="1894255" cy="169784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2376" y="2284944"/>
            <a:ext cx="1894255" cy="1825143"/>
            <a:chOff x="6312376" y="2284944"/>
            <a:chExt cx="1894255" cy="1825143"/>
          </a:xfrm>
        </p:grpSpPr>
        <p:sp>
          <p:nvSpPr>
            <p:cNvPr id="104" name="Rectangle 103"/>
            <p:cNvSpPr/>
            <p:nvPr/>
          </p:nvSpPr>
          <p:spPr>
            <a:xfrm>
              <a:off x="6412819" y="2284944"/>
              <a:ext cx="1791378" cy="182514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12376" y="2284944"/>
              <a:ext cx="1894255" cy="169784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75455" y="2284944"/>
            <a:ext cx="1894255" cy="1825143"/>
            <a:chOff x="3775455" y="2284944"/>
            <a:chExt cx="1894255" cy="1825143"/>
          </a:xfrm>
        </p:grpSpPr>
        <p:sp>
          <p:nvSpPr>
            <p:cNvPr id="102" name="Rectangle 101"/>
            <p:cNvSpPr/>
            <p:nvPr/>
          </p:nvSpPr>
          <p:spPr>
            <a:xfrm>
              <a:off x="3875898" y="2284944"/>
              <a:ext cx="1791378" cy="182514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775455" y="2284944"/>
              <a:ext cx="1894255" cy="169784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3765" y="2284944"/>
            <a:ext cx="1894255" cy="1825143"/>
            <a:chOff x="1253765" y="2284944"/>
            <a:chExt cx="1894255" cy="1825143"/>
          </a:xfrm>
        </p:grpSpPr>
        <p:sp>
          <p:nvSpPr>
            <p:cNvPr id="101" name="Rectangle 100"/>
            <p:cNvSpPr/>
            <p:nvPr/>
          </p:nvSpPr>
          <p:spPr>
            <a:xfrm>
              <a:off x="1354208" y="2284944"/>
              <a:ext cx="1791378" cy="182514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3765" y="2284944"/>
              <a:ext cx="1894255" cy="169784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14000" y="765163"/>
            <a:ext cx="9364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s-PE" sz="4000" b="1" dirty="0">
                <a:latin typeface="Source Sans Pro Light"/>
              </a:rPr>
              <a:t>III Trote Familiar de La Inmaculada 5K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3545058" y="2284944"/>
            <a:ext cx="8813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6063175" y="2284944"/>
            <a:ext cx="14821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583071" y="2284944"/>
            <a:ext cx="0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4"/>
          <p:cNvSpPr txBox="1"/>
          <p:nvPr/>
        </p:nvSpPr>
        <p:spPr>
          <a:xfrm>
            <a:off x="1016971" y="4402180"/>
            <a:ext cx="1015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	APAFA – Colegio de La Inmaculada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22 de Noviembre del 2015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Colegio de La Inmaculada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Cantidad de participantes: </a:t>
            </a:r>
            <a:r>
              <a:rPr lang="es-PE" sz="1600" dirty="0">
                <a:latin typeface="Source Sans Pro Light"/>
              </a:rPr>
              <a:t>800 personas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Video: 	</a:t>
            </a:r>
            <a:r>
              <a:rPr lang="es-PE" sz="1600" dirty="0">
                <a:latin typeface="Source Sans Pro Light"/>
                <a:hlinkClick r:id="rId3"/>
              </a:rPr>
              <a:t>https://www.youtube.com/watch?v=-a5YlPP4Y28</a:t>
            </a:r>
            <a:endParaRPr lang="es-PE" sz="1600" dirty="0">
              <a:latin typeface="Source Sans Pro Light"/>
            </a:endParaRPr>
          </a:p>
        </p:txBody>
      </p:sp>
      <p:pic>
        <p:nvPicPr>
          <p:cNvPr id="13" name="Marcador de posición de imagen 12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Marcador de posición de imagen 10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Marcador de posición de imagen 11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Marcador de posición de imagen 14"/>
          <p:cNvPicPr>
            <a:picLocks noGrp="1" noChangeAspect="1"/>
          </p:cNvPicPr>
          <p:nvPr>
            <p:ph type="pic" sz="quarter" idx="13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BECDCA30-02E3-487A-A7CA-0739767CA49E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30" name="Imagen 29">
              <a:hlinkClick r:id="rId8" action="ppaction://hlinksldjump"/>
              <a:extLst>
                <a:ext uri="{FF2B5EF4-FFF2-40B4-BE49-F238E27FC236}">
                  <a16:creationId xmlns:a16="http://schemas.microsoft.com/office/drawing/2014/main" id="{1893457E-1945-400D-98B0-4114CA9C3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12C027BD-D294-4D79-A6BA-D3C94DEEA5B7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48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224843"/>
            <a:ext cx="10158058" cy="1266073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 	ISA REP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21 de Mayo 2016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Complejo Deportivo Cancha La 10 - Surquillo 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Video:		</a:t>
            </a:r>
            <a:r>
              <a:rPr lang="es-PE" sz="1600" dirty="0">
                <a:latin typeface="Source Sans Pro Light"/>
                <a:hlinkClick r:id="rId3"/>
              </a:rPr>
              <a:t>https://www.youtube.com/watch?v=4c8_bSXXQls</a:t>
            </a:r>
            <a:endParaRPr lang="es-PE" sz="1600" dirty="0">
              <a:latin typeface="Source Sans Pro Light"/>
            </a:endParaRP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2826534" y="4239888"/>
            <a:ext cx="653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latin typeface="Source Sans Pro Light"/>
              </a:rPr>
              <a:t>Campeonato Full Day Deportivo 2016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171949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959AA8C7-5FD4-44AA-A195-F71CC33C4095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0FD198D7-32D3-4B5B-8EDD-B30F4BA7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899D3B9-125D-4CC8-B066-FB7AA7F171DB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96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8607" y="440129"/>
            <a:ext cx="5314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Torneo Amistad 2016</a:t>
            </a:r>
          </a:p>
          <a:p>
            <a:pPr lvl="0" algn="ctr">
              <a:defRPr/>
            </a:pPr>
            <a:r>
              <a:rPr lang="es-PE" sz="3200" b="1" dirty="0">
                <a:latin typeface="Source Sans Pro Light"/>
              </a:rPr>
              <a:t>Cat - 2001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64924" y="3355662"/>
            <a:ext cx="520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8 Octubre 2016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Fútbol Plaza – Monterrico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5430" y="2367953"/>
            <a:ext cx="5296087" cy="276909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C8CB31D-F414-4DBE-AA9F-4774F3242574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8DB4AD01-DF3F-4019-9D34-D13A5FD8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04FF26A-1A91-49AA-AE38-95466DB7D751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670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159" y="641003"/>
            <a:ext cx="5503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OLIMPIADAS EY 2016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64924" y="2199854"/>
            <a:ext cx="52022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EY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Octubre de 2016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Liceo Naval de San Borja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Disciplinas 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Deportivas: 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Fútbol (Masculino, Femenino, Master)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Básquet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Vóley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Recreativas: 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Ajedrez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Fulbito de Mano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PS4 (FIFA 2016)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Tenis de Mesa (Ping Pong)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6513" y="1796700"/>
            <a:ext cx="3821591" cy="3821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129E53CC-0FE3-4A9D-9235-033A52BA0F60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2CC0284E-FFEE-4378-8295-52CA00A39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118BCEA-2208-4686-9F80-20513BA44893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776384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7D311F3-38E8-49DC-B3CA-F7BA881BFFE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Picture Placeholder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643463F-0318-4381-AFBA-85A788830ACD}"/>
              </a:ext>
            </a:extLst>
          </p:cNvPr>
          <p:cNvSpPr txBox="1"/>
          <p:nvPr/>
        </p:nvSpPr>
        <p:spPr>
          <a:xfrm>
            <a:off x="6060477" y="2274838"/>
            <a:ext cx="47420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EVENTOS</a:t>
            </a:r>
          </a:p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DEPORTIVOS</a:t>
            </a:r>
          </a:p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&amp; RECREATIVOS</a:t>
            </a: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F3A35967-DDA6-4F8A-9E57-C948B91B4008}"/>
              </a:ext>
            </a:extLst>
          </p:cNvPr>
          <p:cNvCxnSpPr>
            <a:cxnSpLocks/>
          </p:cNvCxnSpPr>
          <p:nvPr/>
        </p:nvCxnSpPr>
        <p:spPr>
          <a:xfrm>
            <a:off x="4458588" y="2055744"/>
            <a:ext cx="0" cy="252741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19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4"/>
          <p:cNvSpPr txBox="1"/>
          <p:nvPr/>
        </p:nvSpPr>
        <p:spPr>
          <a:xfrm>
            <a:off x="1017002" y="4885154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>
                <a:latin typeface="Source Sans Pro Light"/>
              </a:rPr>
              <a:t>Contratante: 	TECSUP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>
                <a:latin typeface="Source Sans Pro Light"/>
              </a:rPr>
              <a:t>Fecha: 	</a:t>
            </a:r>
            <a:r>
              <a:rPr lang="es-PE" sz="1600">
                <a:latin typeface="Source Sans Pro Light"/>
              </a:rPr>
              <a:t>28 de Febrero 2017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>
                <a:latin typeface="Source Sans Pro Light"/>
              </a:rPr>
              <a:t>Escenario: 	</a:t>
            </a:r>
            <a:r>
              <a:rPr lang="es-PE" sz="1600">
                <a:latin typeface="Source Sans Pro Light"/>
              </a:rPr>
              <a:t>Canchas del Polideportivo de TECSUP</a:t>
            </a:r>
            <a:endParaRPr lang="es-PE" sz="1600" b="1" dirty="0">
              <a:latin typeface="Source Sans Pro Light"/>
            </a:endParaRPr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002" y="1672531"/>
            <a:ext cx="4512468" cy="3008312"/>
          </a:xfrm>
          <a:solidFill>
            <a:schemeClr val="bg1"/>
          </a:solidFill>
        </p:spPr>
      </p:pic>
      <p:pic>
        <p:nvPicPr>
          <p:cNvPr id="5" name="Marcador de posición de imagen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2592" y="1672531"/>
            <a:ext cx="4512468" cy="3008312"/>
          </a:xfrm>
          <a:solidFill>
            <a:schemeClr val="bg1"/>
          </a:solidFill>
        </p:spPr>
      </p:pic>
      <p:sp>
        <p:nvSpPr>
          <p:cNvPr id="6" name="TextBox 3"/>
          <p:cNvSpPr txBox="1"/>
          <p:nvPr/>
        </p:nvSpPr>
        <p:spPr>
          <a:xfrm>
            <a:off x="3723258" y="391003"/>
            <a:ext cx="5242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3200" b="1">
                <a:latin typeface="Source Sans Pro Light"/>
              </a:rPr>
              <a:t>Copa "Cesar Ortiz Flores“</a:t>
            </a:r>
          </a:p>
          <a:p>
            <a:pPr lvl="0" algn="ctr">
              <a:defRPr/>
            </a:pPr>
            <a:r>
              <a:rPr lang="es-PE" sz="3200" b="1">
                <a:latin typeface="Source Sans Pro Light"/>
              </a:rPr>
              <a:t>TECSUP</a:t>
            </a:r>
            <a:endParaRPr lang="es-PE" sz="3200" b="1" dirty="0">
              <a:latin typeface="Source Sans Pro Light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858CBE1-AC1C-475E-ACE5-9221DA601CCF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F7C1CED3-F7CA-407B-A3BE-D31282220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D28445A-1E41-4FE4-8D44-7139451AA773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34637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317607"/>
            <a:ext cx="10158058" cy="93741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Grupo Mitsui Perú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Sábado 08 de Abril de 2017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Cancha La 10 de Surquillo</a:t>
            </a:r>
            <a:endParaRPr lang="es-PE" sz="1600" b="1" dirty="0">
              <a:latin typeface="Source Sans Pro Light"/>
            </a:endParaRP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3338694" y="4239888"/>
            <a:ext cx="5514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Copa One Mitsui 2017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14524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F1853223-9D39-497E-8D42-46C472A53320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0580870C-AC2F-4702-B2AA-CD0D6BA88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1BFBD8C-0E72-4D85-B833-3636873CE3AC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515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/>
          <p:cNvSpPr/>
          <p:nvPr/>
        </p:nvSpPr>
        <p:spPr>
          <a:xfrm>
            <a:off x="7809924" y="1611603"/>
            <a:ext cx="3206353" cy="3138488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175"/>
          <p:cNvSpPr/>
          <p:nvPr/>
        </p:nvSpPr>
        <p:spPr>
          <a:xfrm>
            <a:off x="4488021" y="1608196"/>
            <a:ext cx="3206353" cy="3138488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75"/>
          <p:cNvSpPr/>
          <p:nvPr/>
        </p:nvSpPr>
        <p:spPr>
          <a:xfrm>
            <a:off x="1201099" y="1608196"/>
            <a:ext cx="3206353" cy="3138488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1357" y="235920"/>
            <a:ext cx="28293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latin typeface="Source Sans Pro Light"/>
              </a:rPr>
              <a:t>Campeonato</a:t>
            </a:r>
          </a:p>
          <a:p>
            <a:pPr lvl="0" algn="ctr">
              <a:defRPr/>
            </a:pPr>
            <a:r>
              <a:rPr lang="en-US" sz="3200" b="1" dirty="0">
                <a:latin typeface="Source Sans Pro Light"/>
              </a:rPr>
              <a:t>ISA REP 2017</a:t>
            </a:r>
            <a:endParaRPr lang="en-US" sz="4000" b="1" dirty="0">
              <a:latin typeface="Source Sans Pro Light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1016969" y="4912898"/>
            <a:ext cx="1015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</a:t>
            </a:r>
            <a:r>
              <a:rPr lang="es-PE" sz="1600" dirty="0">
                <a:latin typeface="Source Sans Pro Light"/>
              </a:rPr>
              <a:t> 	</a:t>
            </a:r>
            <a:r>
              <a:rPr lang="es-PE" sz="1600" b="1" dirty="0">
                <a:latin typeface="Source Sans Pro Light"/>
              </a:rPr>
              <a:t>ISA REP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Sábado 27 de Mayo 2017</a:t>
            </a:r>
            <a:endParaRPr lang="es-PE" sz="1600" b="1" dirty="0">
              <a:latin typeface="Source Sans Pro Light"/>
            </a:endParaRP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Cancha La 11 de Surquillo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Vídeo:		</a:t>
            </a:r>
            <a:r>
              <a:rPr lang="es-PE" sz="1600" b="1" dirty="0">
                <a:latin typeface="Source Sans Pro Light"/>
                <a:hlinkClick r:id="rId6"/>
              </a:rPr>
              <a:t>https://youtu.be/rs79SlxtjdY</a:t>
            </a:r>
            <a:r>
              <a:rPr lang="es-PE" sz="1600" b="1" dirty="0">
                <a:latin typeface="Source Sans Pro Light"/>
              </a:rPr>
              <a:t> 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E60BA92-BC63-4419-A284-E63D1A4C6F06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6" name="Imagen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9F4630F7-F8B0-43AC-B7FC-42628A662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6BA8B54-E578-432C-9479-401FDA53CF72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9332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0" grpId="0" animBg="1"/>
      <p:bldP spid="11" grpId="0" animBg="1"/>
      <p:bldP spid="4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317607"/>
            <a:ext cx="10158058" cy="93741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Deloitte &amp; Touche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Sábado 03 de Junio de 2017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Institución Educativa Emblemática Melitón Carvajal</a:t>
            </a:r>
            <a:endParaRPr lang="es-PE" sz="1600" b="1" dirty="0">
              <a:latin typeface="Source Sans Pro Light"/>
            </a:endParaRP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2276512" y="4239888"/>
            <a:ext cx="7639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Torneo de Fútbol Deloitte 2017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14524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6FAC87C0-B3F1-4931-AEE9-34EE157DB064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DF611371-9538-445A-8E87-6E4E3B69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191BBE2-E5CC-4449-8897-0A976CE03301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513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317607"/>
            <a:ext cx="10158058" cy="93741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Deloitte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18 al 23 de Octubre de 2017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Bowling Larcomar</a:t>
            </a: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144991" y="4239888"/>
            <a:ext cx="9902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Campeonato de Bowling 2017 – Deloitte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145246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7ECF0DFD-0687-4F1E-ABBC-9509D148D8E9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933AF424-BC43-48E1-95CF-A3815210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F08A19-DB7E-43B6-A5D7-7B4039094381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804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0821" y="641003"/>
            <a:ext cx="8390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Campeonato de Futbol 7 - Metso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61684" y="2873292"/>
            <a:ext cx="5202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b="1" dirty="0">
                <a:latin typeface="Source Sans Pro Light"/>
              </a:rPr>
              <a:t>Contratante: 	Metso</a:t>
            </a:r>
          </a:p>
          <a:p>
            <a:pPr marL="285750" lvl="0" indent="-285750">
              <a:lnSpc>
                <a:spcPct val="200000"/>
              </a:lnSpc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b="1" dirty="0">
                <a:latin typeface="Source Sans Pro Light"/>
              </a:rPr>
              <a:t>Fecha:	</a:t>
            </a:r>
            <a:r>
              <a:rPr lang="es-PE" dirty="0">
                <a:latin typeface="Source Sans Pro Light"/>
              </a:rPr>
              <a:t>Octubre - Noviembre de 2017</a:t>
            </a:r>
          </a:p>
          <a:p>
            <a:pPr marL="285750" lvl="0" indent="-285750">
              <a:lnSpc>
                <a:spcPct val="200000"/>
              </a:lnSpc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b="1" dirty="0">
                <a:latin typeface="Source Sans Pro Light"/>
              </a:rPr>
              <a:t>Escenario: 	</a:t>
            </a:r>
            <a:r>
              <a:rPr lang="es-PE" dirty="0">
                <a:latin typeface="Source Sans Pro Light"/>
              </a:rPr>
              <a:t>Club AOPIP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573F0C-3FA5-452E-8066-CBF22117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84" t="5493" r="18684" b="13581"/>
          <a:stretch/>
        </p:blipFill>
        <p:spPr>
          <a:xfrm>
            <a:off x="1547334" y="1348889"/>
            <a:ext cx="3767610" cy="4868108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1A566625-EA75-4B03-933F-3E0F3B168BA0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DDDF165C-4969-4300-9E78-9AA6932A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23A1ECD-4297-4344-A48A-E4C9659FE5DF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146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1423" y="423086"/>
            <a:ext cx="55691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s-PE" sz="2400" b="1" dirty="0">
                <a:latin typeface="Source Sans Pro Light"/>
              </a:rPr>
              <a:t>Torneo Relámpago de Fútbol</a:t>
            </a:r>
            <a:endParaRPr lang="es-PE" sz="4000" b="1" dirty="0">
              <a:latin typeface="Source Sans Pro Light"/>
            </a:endParaRPr>
          </a:p>
          <a:p>
            <a:pPr lvl="0" algn="ctr"/>
            <a:r>
              <a:rPr lang="es-PE" sz="4000" b="1" dirty="0">
                <a:latin typeface="Source Sans Pro Light"/>
              </a:rPr>
              <a:t>San Pedro Fabro 2017</a:t>
            </a:r>
          </a:p>
        </p:txBody>
      </p:sp>
      <p:sp>
        <p:nvSpPr>
          <p:cNvPr id="24" name="TextBox 34"/>
          <p:cNvSpPr txBox="1"/>
          <p:nvPr/>
        </p:nvSpPr>
        <p:spPr>
          <a:xfrm>
            <a:off x="1017002" y="4740776"/>
            <a:ext cx="1015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Organización Propia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13 de Diciembre 2017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Colegio de la Inmaculada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Vídeo:	</a:t>
            </a:r>
            <a:r>
              <a:rPr lang="es-PE" sz="1600" dirty="0">
                <a:latin typeface="Source Sans Pro Light"/>
              </a:rPr>
              <a:t>	</a:t>
            </a:r>
            <a:r>
              <a:rPr lang="es-PE" sz="1600" dirty="0">
                <a:latin typeface="Source Sans Pro Light"/>
                <a:hlinkClick r:id="rId3"/>
              </a:rPr>
              <a:t>https://www.youtube.com/watch?v=zqEBpA7kQEE</a:t>
            </a:r>
            <a:r>
              <a:rPr lang="es-PE" sz="1600" dirty="0">
                <a:latin typeface="Source Sans Pro Light"/>
              </a:rPr>
              <a:t> 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Invitados:	</a:t>
            </a:r>
            <a:r>
              <a:rPr lang="es-PE" sz="1200" dirty="0">
                <a:latin typeface="Source Sans Pro Light"/>
              </a:rPr>
              <a:t>Wilmar Valencia, Sergio Ibarra, Renzo Sheput, Roberto Mosquera, Jean Pierre Archimbaud y Jesús Cisneros</a:t>
            </a:r>
            <a:endParaRPr lang="es-PE" sz="1600" dirty="0">
              <a:latin typeface="Source Sans Pro Light"/>
            </a:endParaRPr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34" y="2056192"/>
            <a:ext cx="4370933" cy="2457450"/>
          </a:xfrm>
        </p:spPr>
      </p:pic>
      <p:pic>
        <p:nvPicPr>
          <p:cNvPr id="8" name="Marcador de posición de imagen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" t="15666" r="-637"/>
          <a:stretch/>
        </p:blipFill>
        <p:spPr>
          <a:xfrm>
            <a:off x="6475933" y="2056192"/>
            <a:ext cx="4370933" cy="2457450"/>
          </a:xfr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7445556-541B-47C7-9095-5DBDFE7BAB0B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0" name="Imagen 9">
              <a:hlinkClick r:id="rId6" action="ppaction://hlinksldjump"/>
              <a:extLst>
                <a:ext uri="{FF2B5EF4-FFF2-40B4-BE49-F238E27FC236}">
                  <a16:creationId xmlns:a16="http://schemas.microsoft.com/office/drawing/2014/main" id="{B8D1F748-249F-461C-94FF-D303C7E51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32C04C7-8DF1-4A5B-A344-3EF3ACA3C3EF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36492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magen que contiene hierba, exterior, cielo, señal&#10;&#10;Descripción generada con confianza muy alta">
            <a:extLst>
              <a:ext uri="{FF2B5EF4-FFF2-40B4-BE49-F238E27FC236}">
                <a16:creationId xmlns:a16="http://schemas.microsoft.com/office/drawing/2014/main" id="{19921001-39A1-489E-8704-2A349FF35B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Picture Placeholder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643463F-0318-4381-AFBA-85A788830ACD}"/>
              </a:ext>
            </a:extLst>
          </p:cNvPr>
          <p:cNvSpPr txBox="1"/>
          <p:nvPr/>
        </p:nvSpPr>
        <p:spPr>
          <a:xfrm>
            <a:off x="5582276" y="2698251"/>
            <a:ext cx="5618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ACTIVACIONES BTL</a:t>
            </a:r>
          </a:p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&amp; OTROS</a:t>
            </a: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F3A35967-DDA6-4F8A-9E57-C948B91B4008}"/>
              </a:ext>
            </a:extLst>
          </p:cNvPr>
          <p:cNvCxnSpPr>
            <a:cxnSpLocks/>
          </p:cNvCxnSpPr>
          <p:nvPr/>
        </p:nvCxnSpPr>
        <p:spPr>
          <a:xfrm>
            <a:off x="3794297" y="2575091"/>
            <a:ext cx="0" cy="169282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07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157369"/>
          </a:xfrm>
          <a:prstGeom prst="rect">
            <a:avLst/>
          </a:prstGeom>
        </p:spPr>
      </p:pic>
      <p:sp>
        <p:nvSpPr>
          <p:cNvPr id="30" name="TextBox 34"/>
          <p:cNvSpPr txBox="1"/>
          <p:nvPr/>
        </p:nvSpPr>
        <p:spPr>
          <a:xfrm>
            <a:off x="1016969" y="5263267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Universitario de Deportes / ONG Solo Importas Tú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01 de Marzo del 2012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Estadio Nacional – Lima Perú</a:t>
            </a: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2878630" y="4239888"/>
            <a:ext cx="64347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s-PE" sz="2800" b="1" dirty="0">
                <a:latin typeface="Source Sans Pro Light"/>
              </a:rPr>
              <a:t>Presentación de Equipo Profesional </a:t>
            </a:r>
            <a:br>
              <a:rPr lang="es-PE" sz="2800" b="1" dirty="0">
                <a:latin typeface="Source Sans Pro Light"/>
              </a:rPr>
            </a:br>
            <a:r>
              <a:rPr lang="es-PE" sz="2800" b="1" dirty="0">
                <a:latin typeface="Source Sans Pro Light"/>
              </a:rPr>
              <a:t>Universitario de Deportes  2012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EF87896-ECFF-4199-80FC-E0EDD52EDD0C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1" name="Imagen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26856EBD-F0D1-4A85-8396-DB74AF3D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DA7D98D5-39F0-443C-A08D-F497E5C974CD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6354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2103" y="2436836"/>
            <a:ext cx="4963566" cy="3208592"/>
          </a:xfrm>
        </p:spPr>
      </p:pic>
      <p:sp>
        <p:nvSpPr>
          <p:cNvPr id="4" name="TextBox 3"/>
          <p:cNvSpPr txBox="1"/>
          <p:nvPr/>
        </p:nvSpPr>
        <p:spPr>
          <a:xfrm>
            <a:off x="951035" y="680759"/>
            <a:ext cx="10289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3600" b="1" dirty="0">
                <a:latin typeface="Source Sans Pro Light"/>
              </a:rPr>
              <a:t>XXI Sudamericano Juvenil de Vóley Femenino</a:t>
            </a:r>
            <a:br>
              <a:rPr lang="es-PE" sz="3600" b="1" dirty="0">
                <a:latin typeface="Source Sans Pro Light"/>
              </a:rPr>
            </a:br>
            <a:r>
              <a:rPr lang="es-PE" sz="3600" b="1" dirty="0">
                <a:latin typeface="Source Sans Pro Light"/>
              </a:rPr>
              <a:t>Copa Unique 2012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35180" y="2864842"/>
            <a:ext cx="520225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</a:t>
            </a:r>
          </a:p>
          <a:p>
            <a:pPr lvl="0">
              <a:buClr>
                <a:srgbClr val="C20723"/>
              </a:buClr>
              <a:defRPr/>
            </a:pPr>
            <a:endParaRPr lang="es-PE" sz="1600" b="1" dirty="0">
              <a:latin typeface="Source Sans Pro Light"/>
            </a:endParaRP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400" b="1" dirty="0">
                <a:latin typeface="Source Sans Pro Light"/>
              </a:rPr>
              <a:t>Producción y Comercialización: Federación Peruana de Vóley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400" b="1" dirty="0">
                <a:latin typeface="Source Sans Pro Light"/>
              </a:rPr>
              <a:t>Activación de Marca: Unique S.A.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b="1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Octubre de 2012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</a:t>
            </a:r>
            <a:r>
              <a:rPr lang="es-PE" sz="1600" dirty="0">
                <a:latin typeface="Source Sans Pro Light"/>
              </a:rPr>
              <a:t>	Coliseo Eduardo Dibós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A4233B18-107F-45F1-A431-778F95487E9E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76F33401-CB6B-48CB-8FF4-F6F2BB25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C116C96-442E-4B84-B45C-F61DD8115E65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2087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836500" y="2284944"/>
            <a:ext cx="1894255" cy="1825143"/>
            <a:chOff x="8836500" y="2284944"/>
            <a:chExt cx="1894255" cy="1825143"/>
          </a:xfrm>
        </p:grpSpPr>
        <p:sp>
          <p:nvSpPr>
            <p:cNvPr id="106" name="Rectangle 105"/>
            <p:cNvSpPr/>
            <p:nvPr/>
          </p:nvSpPr>
          <p:spPr>
            <a:xfrm>
              <a:off x="8936943" y="2284944"/>
              <a:ext cx="1791378" cy="18251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36500" y="2284944"/>
              <a:ext cx="1894255" cy="169784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2376" y="2284944"/>
            <a:ext cx="1894255" cy="1825143"/>
            <a:chOff x="6312376" y="2284944"/>
            <a:chExt cx="1894255" cy="1825143"/>
          </a:xfrm>
        </p:grpSpPr>
        <p:sp>
          <p:nvSpPr>
            <p:cNvPr id="104" name="Rectangle 103"/>
            <p:cNvSpPr/>
            <p:nvPr/>
          </p:nvSpPr>
          <p:spPr>
            <a:xfrm>
              <a:off x="6412819" y="2284944"/>
              <a:ext cx="1791378" cy="182514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12376" y="2284944"/>
              <a:ext cx="1894255" cy="169784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75455" y="2284944"/>
            <a:ext cx="1894255" cy="1825143"/>
            <a:chOff x="3775455" y="2284944"/>
            <a:chExt cx="1894255" cy="1825143"/>
          </a:xfrm>
        </p:grpSpPr>
        <p:sp>
          <p:nvSpPr>
            <p:cNvPr id="102" name="Rectangle 101"/>
            <p:cNvSpPr/>
            <p:nvPr/>
          </p:nvSpPr>
          <p:spPr>
            <a:xfrm>
              <a:off x="3875898" y="2284944"/>
              <a:ext cx="1791378" cy="182514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775455" y="2284944"/>
              <a:ext cx="1894255" cy="169784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3765" y="2284944"/>
            <a:ext cx="1894255" cy="1825143"/>
            <a:chOff x="1253765" y="2284944"/>
            <a:chExt cx="1894255" cy="1825143"/>
          </a:xfrm>
        </p:grpSpPr>
        <p:sp>
          <p:nvSpPr>
            <p:cNvPr id="101" name="Rectangle 100"/>
            <p:cNvSpPr/>
            <p:nvPr/>
          </p:nvSpPr>
          <p:spPr>
            <a:xfrm>
              <a:off x="1354208" y="2284944"/>
              <a:ext cx="1791378" cy="182514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3765" y="2284944"/>
              <a:ext cx="1894255" cy="169784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33834" y="582283"/>
            <a:ext cx="4724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it-IT" sz="3600" b="1" dirty="0">
                <a:latin typeface="Source Sans Pro Light"/>
              </a:rPr>
              <a:t>Triatlon Cross </a:t>
            </a:r>
          </a:p>
          <a:p>
            <a:pPr lvl="0" algn="ctr"/>
            <a:r>
              <a:rPr lang="it-IT" sz="3600" b="1" dirty="0">
                <a:latin typeface="Source Sans Pro Light"/>
              </a:rPr>
              <a:t>Punta Hermosa 2012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3545058" y="2284944"/>
            <a:ext cx="8813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6063175" y="2284944"/>
            <a:ext cx="14821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583071" y="2284944"/>
            <a:ext cx="0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Marcador de posición de imagen 1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7" name="Marcador de posición de imagen 3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5" name="TextBox 34"/>
          <p:cNvSpPr txBox="1"/>
          <p:nvPr/>
        </p:nvSpPr>
        <p:spPr>
          <a:xfrm>
            <a:off x="1016969" y="4756836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Organización Propia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31 de Marzo del 2012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Instalaciones del Club Náutico de Punta Hermosa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0F605CC8-BE60-4558-ABA1-83704F43F33B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30" name="Imagen 29">
              <a:hlinkClick r:id="rId6" action="ppaction://hlinksldjump"/>
              <a:extLst>
                <a:ext uri="{FF2B5EF4-FFF2-40B4-BE49-F238E27FC236}">
                  <a16:creationId xmlns:a16="http://schemas.microsoft.com/office/drawing/2014/main" id="{4F40D33A-B47D-4D48-B57B-48AA3760E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1BE13B6-5253-4A42-AF70-F5A5A068B9B5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  <p:pic>
        <p:nvPicPr>
          <p:cNvPr id="15" name="Marcador de posición de imagen 14" descr="Imagen que contiene persona, hombre, interior&#10;&#10;Descripción generada con confianza muy alta">
            <a:extLst>
              <a:ext uri="{FF2B5EF4-FFF2-40B4-BE49-F238E27FC236}">
                <a16:creationId xmlns:a16="http://schemas.microsoft.com/office/drawing/2014/main" id="{AE961ECD-0A79-4ED2-985B-1F6E222CAE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32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05" y="680759"/>
            <a:ext cx="12136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3600" b="1" dirty="0">
                <a:latin typeface="Source Sans Pro Light"/>
              </a:rPr>
              <a:t>XVIII Campeonato Sudamericano de Menores de Vóley</a:t>
            </a:r>
            <a:br>
              <a:rPr lang="es-PE" sz="3600" b="1" dirty="0">
                <a:latin typeface="Source Sans Pro Light"/>
              </a:rPr>
            </a:br>
            <a:r>
              <a:rPr lang="es-PE" sz="3600" b="1" dirty="0">
                <a:latin typeface="Source Sans Pro Light"/>
              </a:rPr>
              <a:t>Copa UAP Perú 2012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61684" y="2878094"/>
            <a:ext cx="520225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</a:t>
            </a:r>
          </a:p>
          <a:p>
            <a:pPr lvl="0">
              <a:buClr>
                <a:srgbClr val="C20723"/>
              </a:buClr>
              <a:defRPr/>
            </a:pPr>
            <a:endParaRPr lang="es-PE" sz="1600" b="1" dirty="0">
              <a:latin typeface="Source Sans Pro Light"/>
            </a:endParaRP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400" b="1" dirty="0">
                <a:latin typeface="Source Sans Pro Light"/>
              </a:rPr>
              <a:t>Producción y Comercialización: Federación Peruana de Vóley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400" b="1" dirty="0">
                <a:latin typeface="Source Sans Pro Light"/>
              </a:rPr>
              <a:t>Activación de Marca: Universidad Alas Peruanas - UAP / Unique S.A.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b="1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Noviembre del 2012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</a:t>
            </a:r>
            <a:r>
              <a:rPr lang="es-PE" sz="1600" dirty="0">
                <a:latin typeface="Source Sans Pro Light"/>
              </a:rPr>
              <a:t>	Coliseo Miguel Grau</a:t>
            </a:r>
          </a:p>
        </p:txBody>
      </p:sp>
      <p:pic>
        <p:nvPicPr>
          <p:cNvPr id="3" name="Marcador de posición de imagen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C59D677A-F79F-4CD5-9B5D-BD2E234445BB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6AF7DD18-878A-4509-91F3-AEB25607E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AAA5152-2796-412E-963F-44AFF29ED29E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06222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9781" y="680759"/>
            <a:ext cx="8212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3600" b="1" dirty="0">
                <a:latin typeface="Source Sans Pro Light"/>
              </a:rPr>
              <a:t>Cuadrangular Internacional de Vóley</a:t>
            </a:r>
            <a:br>
              <a:rPr lang="es-PE" sz="3600" b="1" dirty="0">
                <a:latin typeface="Source Sans Pro Light"/>
              </a:rPr>
            </a:br>
            <a:r>
              <a:rPr lang="es-PE" sz="3600" b="1" dirty="0">
                <a:latin typeface="Source Sans Pro Light"/>
              </a:rPr>
              <a:t>Copa Unique 2013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61684" y="2878094"/>
            <a:ext cx="52022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400" b="1" dirty="0">
              <a:latin typeface="Source Sans Pro Light"/>
            </a:endParaRP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400" b="1" dirty="0">
                <a:latin typeface="Source Sans Pro Light"/>
              </a:rPr>
              <a:t>Activación de Marca: Unique S.A.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b="1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23 al 26 de Mayo del 2013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</a:t>
            </a:r>
            <a:r>
              <a:rPr lang="es-PE" sz="1600" dirty="0">
                <a:latin typeface="Source Sans Pro Light"/>
              </a:rPr>
              <a:t>	Coliseo Eduardo Dibós</a:t>
            </a:r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FCE814A-3A68-4518-937E-742BBC4FBD3C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0" name="Imagen 9">
              <a:hlinkClick r:id="rId4" action="ppaction://hlinksldjump"/>
              <a:extLst>
                <a:ext uri="{FF2B5EF4-FFF2-40B4-BE49-F238E27FC236}">
                  <a16:creationId xmlns:a16="http://schemas.microsoft.com/office/drawing/2014/main" id="{3D0F12B4-9FBD-4499-9910-A883DE18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B155EFD-5A2D-415D-83DD-ECC8CFF19577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7256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317607"/>
            <a:ext cx="10158058" cy="1266073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</a:t>
            </a:r>
          </a:p>
          <a:p>
            <a:pPr marL="742917" lvl="1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400" b="1" dirty="0">
                <a:latin typeface="Source Sans Pro Light"/>
              </a:rPr>
              <a:t>Producción General: Club Alianza Lima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01 de Junio del 2013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endParaRPr lang="es-PE" sz="1600" dirty="0">
              <a:latin typeface="Source Sans Pro Light"/>
            </a:endParaRP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</a:t>
            </a:r>
            <a:r>
              <a:rPr lang="es-PE" sz="1600" dirty="0">
                <a:latin typeface="Source Sans Pro Light"/>
              </a:rPr>
              <a:t>Estadio Alejandro Villanueva “Matute”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Video: </a:t>
            </a:r>
            <a:r>
              <a:rPr lang="es-PE" sz="1600" b="1" dirty="0">
                <a:latin typeface="Source Sans Pro Light"/>
                <a:hlinkClick r:id="rId3"/>
              </a:rPr>
              <a:t>http://youtu.be/xRRowcBmrLs</a:t>
            </a:r>
            <a:endParaRPr lang="es-PE" sz="1600" dirty="0">
              <a:latin typeface="Source Sans Pro Light"/>
            </a:endParaRP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endParaRPr lang="es-PE" sz="1600" dirty="0">
              <a:latin typeface="Source Sans Pro Light"/>
            </a:endParaRP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2878630" y="4239888"/>
            <a:ext cx="64347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s-PE" sz="2800" b="1" dirty="0">
                <a:latin typeface="Source Sans Pro Light"/>
              </a:rPr>
              <a:t>Partido Amistoso Internacional</a:t>
            </a:r>
            <a:br>
              <a:rPr lang="es-PE" sz="2800" b="1" dirty="0">
                <a:latin typeface="Source Sans Pro Light"/>
              </a:rPr>
            </a:br>
            <a:r>
              <a:rPr lang="es-PE" sz="2800" b="1" dirty="0">
                <a:latin typeface="Source Sans Pro Light"/>
              </a:rPr>
              <a:t>Alianza Lima (PE) vs Manta FC (EC)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4151594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8CE0FCED-B907-4048-BAA7-BA4F707D9A82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6AD4C09C-FBD7-4008-89E0-0E3D5F010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C152CD9-9403-4139-B8FA-3AF132655A21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27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8440" y="0"/>
            <a:ext cx="76951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Campeonato Sudamericano </a:t>
            </a:r>
          </a:p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Menores Femenino de Voleibol</a:t>
            </a:r>
            <a:br>
              <a:rPr lang="es-PE" sz="4000" b="1" dirty="0">
                <a:latin typeface="Source Sans Pro Light"/>
              </a:rPr>
            </a:br>
            <a:r>
              <a:rPr lang="es-PE" sz="3600" b="1" dirty="0">
                <a:latin typeface="Source Sans Pro Light"/>
              </a:rPr>
              <a:t>Copa Unique 2014</a:t>
            </a:r>
            <a:endParaRPr lang="es-PE" sz="4000" b="1" dirty="0">
              <a:latin typeface="Source Sans Pro Light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1017002" y="4740776"/>
            <a:ext cx="1015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</a:t>
            </a:r>
          </a:p>
          <a:p>
            <a:pPr marL="742917" lvl="1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Activación de Marca: Unique S.A.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02 al 06 de Julio del 2014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Tarapoto – Perú</a:t>
            </a: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6163" y="2282825"/>
            <a:ext cx="4968875" cy="2457450"/>
          </a:xfrm>
          <a:solidFill>
            <a:schemeClr val="bg1"/>
          </a:solidFill>
        </p:spPr>
      </p:pic>
      <p:pic>
        <p:nvPicPr>
          <p:cNvPr id="6" name="Marcador de posición de imagen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6688" y="2282825"/>
            <a:ext cx="4970462" cy="2457450"/>
          </a:xfrm>
          <a:solidFill>
            <a:schemeClr val="bg1"/>
          </a:solidFill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CE9613EB-60EA-4E65-8770-8E2A06B13F77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0" name="Imagen 9">
              <a:hlinkClick r:id="rId5" action="ppaction://hlinksldjump"/>
              <a:extLst>
                <a:ext uri="{FF2B5EF4-FFF2-40B4-BE49-F238E27FC236}">
                  <a16:creationId xmlns:a16="http://schemas.microsoft.com/office/drawing/2014/main" id="{5D59F312-56C3-47F2-8AC7-499DF76FC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C04256A-5209-49FB-9BFF-14B52D0F7910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529401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317607"/>
            <a:ext cx="10158058" cy="1266073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Federación Peruana de Fútbol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05 de Enero 2015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Complejo</a:t>
            </a:r>
            <a:r>
              <a:rPr lang="es-PE" sz="1600" b="1" dirty="0">
                <a:latin typeface="Source Sans Pro Light"/>
              </a:rPr>
              <a:t> </a:t>
            </a:r>
            <a:r>
              <a:rPr lang="es-PE" sz="1600" dirty="0">
                <a:latin typeface="Source Sans Pro Light"/>
              </a:rPr>
              <a:t>de la FPF – La Videna</a:t>
            </a: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436456" y="4239888"/>
            <a:ext cx="11319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3200" b="1" dirty="0">
                <a:latin typeface="Source Sans Pro Light"/>
              </a:rPr>
              <a:t>Ceremonia de Juramentación de la Presidencia de la FPF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3" y="-34572"/>
            <a:ext cx="12177873" cy="4167116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F7FDD078-7E6E-4A34-B3ED-E90597D3FB97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33C3503E-81A6-4738-AC5E-166F1243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5414B9D6-59C5-40F9-8255-F7338137BD95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9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836500" y="2284944"/>
            <a:ext cx="1894255" cy="1825143"/>
            <a:chOff x="8836500" y="2284944"/>
            <a:chExt cx="1894255" cy="1825143"/>
          </a:xfrm>
        </p:grpSpPr>
        <p:sp>
          <p:nvSpPr>
            <p:cNvPr id="106" name="Rectangle 105"/>
            <p:cNvSpPr/>
            <p:nvPr/>
          </p:nvSpPr>
          <p:spPr>
            <a:xfrm>
              <a:off x="8936943" y="2284944"/>
              <a:ext cx="1791378" cy="18251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36500" y="2284944"/>
              <a:ext cx="1894255" cy="169784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2376" y="2284944"/>
            <a:ext cx="1894255" cy="1825143"/>
            <a:chOff x="6312376" y="2284944"/>
            <a:chExt cx="1894255" cy="1825143"/>
          </a:xfrm>
        </p:grpSpPr>
        <p:sp>
          <p:nvSpPr>
            <p:cNvPr id="104" name="Rectangle 103"/>
            <p:cNvSpPr/>
            <p:nvPr/>
          </p:nvSpPr>
          <p:spPr>
            <a:xfrm>
              <a:off x="6412819" y="2284944"/>
              <a:ext cx="1791378" cy="182514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12376" y="2284944"/>
              <a:ext cx="1894255" cy="169784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75455" y="2284944"/>
            <a:ext cx="1894255" cy="1825143"/>
            <a:chOff x="3775455" y="2284944"/>
            <a:chExt cx="1894255" cy="1825143"/>
          </a:xfrm>
        </p:grpSpPr>
        <p:sp>
          <p:nvSpPr>
            <p:cNvPr id="102" name="Rectangle 101"/>
            <p:cNvSpPr/>
            <p:nvPr/>
          </p:nvSpPr>
          <p:spPr>
            <a:xfrm>
              <a:off x="3875898" y="2284944"/>
              <a:ext cx="1791378" cy="182514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775455" y="2284944"/>
              <a:ext cx="1894255" cy="169784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3765" y="2284944"/>
            <a:ext cx="1894255" cy="1825143"/>
            <a:chOff x="1253765" y="2284944"/>
            <a:chExt cx="1894255" cy="1825143"/>
          </a:xfrm>
        </p:grpSpPr>
        <p:sp>
          <p:nvSpPr>
            <p:cNvPr id="101" name="Rectangle 100"/>
            <p:cNvSpPr/>
            <p:nvPr/>
          </p:nvSpPr>
          <p:spPr>
            <a:xfrm>
              <a:off x="1354208" y="2284944"/>
              <a:ext cx="1791378" cy="182514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3765" y="2284944"/>
              <a:ext cx="1894255" cy="169784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40926" y="582283"/>
            <a:ext cx="911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s-PE" sz="3600" b="1" dirty="0">
                <a:latin typeface="Source Sans Pro Light"/>
              </a:rPr>
              <a:t>Día Internacional de la Eliminación de la </a:t>
            </a:r>
          </a:p>
          <a:p>
            <a:pPr lvl="0" algn="ctr"/>
            <a:r>
              <a:rPr lang="es-PE" sz="3600" b="1" dirty="0">
                <a:latin typeface="Source Sans Pro Light"/>
              </a:rPr>
              <a:t>Discriminación Racial - FPF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3545058" y="2284944"/>
            <a:ext cx="8813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6063175" y="2284944"/>
            <a:ext cx="14821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583071" y="2284944"/>
            <a:ext cx="0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4"/>
          <p:cNvSpPr txBox="1"/>
          <p:nvPr/>
        </p:nvSpPr>
        <p:spPr>
          <a:xfrm>
            <a:off x="1016971" y="4627464"/>
            <a:ext cx="1015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Federación Peruana de Fútbol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Organizador:	</a:t>
            </a:r>
            <a:r>
              <a:rPr lang="es-PE" sz="1600" dirty="0">
                <a:latin typeface="Source Sans Pro Light"/>
              </a:rPr>
              <a:t>Defensoría del Pueblo</a:t>
            </a:r>
            <a:endParaRPr lang="es-PE" sz="1600" b="1" dirty="0">
              <a:latin typeface="Source Sans Pro Light"/>
            </a:endParaRP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21 de Marzo 2015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Plazuela San Pedro - Lima</a:t>
            </a:r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Marcador de posición de imagen 11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Marcador de posición de imagen 1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Marcador de posición de imagen 7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70FA0EDC-D981-4E22-BE44-7834986A2729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30" name="Imagen 29">
              <a:hlinkClick r:id="rId7" action="ppaction://hlinksldjump"/>
              <a:extLst>
                <a:ext uri="{FF2B5EF4-FFF2-40B4-BE49-F238E27FC236}">
                  <a16:creationId xmlns:a16="http://schemas.microsoft.com/office/drawing/2014/main" id="{744EFAB7-770F-471D-9821-5E5121334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E69C9304-02DC-451E-9FCB-DB1BE023F871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156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8518" y="119286"/>
            <a:ext cx="65296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Activaciones en Palco Vip</a:t>
            </a:r>
          </a:p>
          <a:p>
            <a:pPr lvl="0" algn="ctr">
              <a:defRPr/>
            </a:pPr>
            <a:r>
              <a:rPr lang="es-PE" sz="3200" b="1" dirty="0">
                <a:latin typeface="Source Sans Pro Light"/>
              </a:rPr>
              <a:t>Partido Amistoso Internacional</a:t>
            </a:r>
          </a:p>
          <a:p>
            <a:pPr lvl="0" algn="ctr">
              <a:defRPr/>
            </a:pPr>
            <a:r>
              <a:rPr lang="es-PE" sz="2800" b="1" dirty="0">
                <a:latin typeface="Source Sans Pro Light"/>
              </a:rPr>
              <a:t>Perú vs México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88171" y="2942553"/>
            <a:ext cx="5202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Federación Peruana de Fútbol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03 de Junio 2015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Palco Vip – Estadio Nacional</a:t>
            </a:r>
            <a:endParaRPr lang="es-PE" sz="1600" b="1" dirty="0">
              <a:latin typeface="Source Sans Pro Light"/>
              <a:cs typeface="Calibri" pitchFamily="34" charset="0"/>
            </a:endParaRPr>
          </a:p>
        </p:txBody>
      </p:sp>
      <p:pic>
        <p:nvPicPr>
          <p:cNvPr id="2" name="Marcador de posición de imagen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bg1"/>
          </a:solidFill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6CEE4127-2D74-472D-BC2F-62E1E690B502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826827C9-7984-4B31-90BA-3E1B18A5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3FFCD9F-F546-4499-89F0-CD0ED2B1CE25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278564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836500" y="2284944"/>
            <a:ext cx="1894255" cy="1825143"/>
            <a:chOff x="8836500" y="2284944"/>
            <a:chExt cx="1894255" cy="1825143"/>
          </a:xfrm>
        </p:grpSpPr>
        <p:sp>
          <p:nvSpPr>
            <p:cNvPr id="106" name="Rectangle 105"/>
            <p:cNvSpPr/>
            <p:nvPr/>
          </p:nvSpPr>
          <p:spPr>
            <a:xfrm>
              <a:off x="8936943" y="2284944"/>
              <a:ext cx="1791378" cy="18251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36500" y="2284944"/>
              <a:ext cx="1894255" cy="169784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2376" y="2284944"/>
            <a:ext cx="1894255" cy="1825143"/>
            <a:chOff x="6312376" y="2284944"/>
            <a:chExt cx="1894255" cy="1825143"/>
          </a:xfrm>
        </p:grpSpPr>
        <p:sp>
          <p:nvSpPr>
            <p:cNvPr id="104" name="Rectangle 103"/>
            <p:cNvSpPr/>
            <p:nvPr/>
          </p:nvSpPr>
          <p:spPr>
            <a:xfrm>
              <a:off x="6412819" y="2284944"/>
              <a:ext cx="1791378" cy="182514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12376" y="2284944"/>
              <a:ext cx="1894255" cy="169784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75455" y="2284944"/>
            <a:ext cx="1894255" cy="1825143"/>
            <a:chOff x="3775455" y="2284944"/>
            <a:chExt cx="1894255" cy="1825143"/>
          </a:xfrm>
        </p:grpSpPr>
        <p:sp>
          <p:nvSpPr>
            <p:cNvPr id="102" name="Rectangle 101"/>
            <p:cNvSpPr/>
            <p:nvPr/>
          </p:nvSpPr>
          <p:spPr>
            <a:xfrm>
              <a:off x="3875898" y="2284944"/>
              <a:ext cx="1791378" cy="182514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775455" y="2284944"/>
              <a:ext cx="1894255" cy="169784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3765" y="2284944"/>
            <a:ext cx="1894255" cy="1825143"/>
            <a:chOff x="1253765" y="2284944"/>
            <a:chExt cx="1894255" cy="1825143"/>
          </a:xfrm>
        </p:grpSpPr>
        <p:sp>
          <p:nvSpPr>
            <p:cNvPr id="101" name="Rectangle 100"/>
            <p:cNvSpPr/>
            <p:nvPr/>
          </p:nvSpPr>
          <p:spPr>
            <a:xfrm>
              <a:off x="1354208" y="2284944"/>
              <a:ext cx="1791378" cy="182514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3765" y="2284944"/>
              <a:ext cx="1894255" cy="169784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039445" y="582283"/>
            <a:ext cx="6113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s-PE" sz="3200" b="1" dirty="0">
                <a:latin typeface="Source Sans Pro Light"/>
              </a:rPr>
              <a:t>Festival</a:t>
            </a:r>
          </a:p>
          <a:p>
            <a:pPr lvl="0" algn="ctr"/>
            <a:r>
              <a:rPr lang="es-PE" sz="4000" b="1" dirty="0">
                <a:latin typeface="Source Sans Pro Light"/>
              </a:rPr>
              <a:t>Festideporte - Ventanilla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3545058" y="2284944"/>
            <a:ext cx="8813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6063175" y="2284944"/>
            <a:ext cx="14821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583071" y="2284944"/>
            <a:ext cx="0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4"/>
          <p:cNvSpPr txBox="1"/>
          <p:nvPr/>
        </p:nvSpPr>
        <p:spPr>
          <a:xfrm>
            <a:off x="1016971" y="4627464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Federación Peruana de Fútbol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26 de Setiembre 2015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Centro de Formación Deportiva de Ventanilla</a:t>
            </a:r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Marcador de posición de imagen 11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Marcador de posición de imagen 12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Marcador de posición de imagen 14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CEEDC96C-FAB5-45FA-92B1-82167B6D6F41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30" name="Imagen 29">
              <a:hlinkClick r:id="rId7" action="ppaction://hlinksldjump"/>
              <a:extLst>
                <a:ext uri="{FF2B5EF4-FFF2-40B4-BE49-F238E27FC236}">
                  <a16:creationId xmlns:a16="http://schemas.microsoft.com/office/drawing/2014/main" id="{9B89415E-05C4-4F52-A39F-0766FF216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77106A21-32DC-4CFA-82DD-D0DD567D1B80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280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/>
          <p:cNvSpPr/>
          <p:nvPr/>
        </p:nvSpPr>
        <p:spPr>
          <a:xfrm>
            <a:off x="7809924" y="1611603"/>
            <a:ext cx="3206353" cy="3138488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175"/>
          <p:cNvSpPr/>
          <p:nvPr/>
        </p:nvSpPr>
        <p:spPr>
          <a:xfrm>
            <a:off x="4488021" y="1608196"/>
            <a:ext cx="3206353" cy="3138488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75"/>
          <p:cNvSpPr/>
          <p:nvPr/>
        </p:nvSpPr>
        <p:spPr>
          <a:xfrm>
            <a:off x="1201099" y="1608196"/>
            <a:ext cx="3206353" cy="3138488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889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0235" y="235920"/>
            <a:ext cx="5171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3200" b="1" dirty="0">
                <a:latin typeface="Source Sans Pro Light"/>
              </a:rPr>
              <a:t>Festival</a:t>
            </a:r>
          </a:p>
          <a:p>
            <a:pPr lvl="0" algn="ctr">
              <a:defRPr/>
            </a:pPr>
            <a:r>
              <a:rPr lang="en-US" sz="4000" b="1" dirty="0">
                <a:latin typeface="Source Sans Pro Light"/>
              </a:rPr>
              <a:t>Festideporte - Surco</a:t>
            </a:r>
          </a:p>
        </p:txBody>
      </p:sp>
      <p:sp>
        <p:nvSpPr>
          <p:cNvPr id="23" name="TextBox 34"/>
          <p:cNvSpPr txBox="1"/>
          <p:nvPr/>
        </p:nvSpPr>
        <p:spPr>
          <a:xfrm>
            <a:off x="1016969" y="4912898"/>
            <a:ext cx="1015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</a:t>
            </a:r>
            <a:r>
              <a:rPr lang="es-PE" sz="1600" dirty="0">
                <a:latin typeface="Source Sans Pro Light"/>
              </a:rPr>
              <a:t> 	</a:t>
            </a:r>
            <a:r>
              <a:rPr lang="es-PE" sz="1600" b="1" dirty="0">
                <a:latin typeface="Source Sans Pro Light"/>
              </a:rPr>
              <a:t>Federación Peruana de Fútbol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17 de Octubre 2015</a:t>
            </a:r>
            <a:endParaRPr lang="es-PE" sz="1600" b="1" dirty="0">
              <a:latin typeface="Source Sans Pro Light"/>
            </a:endParaRP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Complejo Deportivo José Carlos Carbajal Linares - Santiago de Surco</a:t>
            </a:r>
          </a:p>
          <a:p>
            <a:pPr lvl="0">
              <a:lnSpc>
                <a:spcPct val="150000"/>
              </a:lnSpc>
              <a:buClr>
                <a:srgbClr val="C20723"/>
              </a:buClr>
            </a:pPr>
            <a:endParaRPr lang="es-PE" sz="1600" b="1" dirty="0">
              <a:latin typeface="Source Sans Pro Light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9439F4C-9A45-43E5-954B-9586AEAA955E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6" name="Imagen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56FDA2AA-34D2-45B2-A7E0-3ADA4BA0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C3E158D-1747-4897-961D-99CE1CF8BD4F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1510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0" grpId="0" animBg="1"/>
      <p:bldP spid="11" grpId="0" animBg="1"/>
      <p:bldP spid="4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4"/>
          <p:cNvSpPr txBox="1"/>
          <p:nvPr/>
        </p:nvSpPr>
        <p:spPr>
          <a:xfrm>
            <a:off x="1017002" y="4871902"/>
            <a:ext cx="1015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	Federación Peruana de Fútbol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06 de Noviembre 2015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Estadio Nacional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Zonas: 	Camarín de Árbitros / Zona de Comisarios / Zona de Doping</a:t>
            </a:r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6163" y="1731963"/>
            <a:ext cx="4968875" cy="3008312"/>
          </a:xfrm>
          <a:solidFill>
            <a:schemeClr val="bg1"/>
          </a:solidFill>
        </p:spPr>
      </p:pic>
      <p:pic>
        <p:nvPicPr>
          <p:cNvPr id="5" name="Marcador de posición de imagen 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6688" y="1731963"/>
            <a:ext cx="4970462" cy="3008312"/>
          </a:xfrm>
          <a:solidFill>
            <a:schemeClr val="bg1"/>
          </a:solidFill>
        </p:spPr>
      </p:pic>
      <p:sp>
        <p:nvSpPr>
          <p:cNvPr id="6" name="TextBox 3"/>
          <p:cNvSpPr txBox="1"/>
          <p:nvPr/>
        </p:nvSpPr>
        <p:spPr>
          <a:xfrm>
            <a:off x="1391691" y="391003"/>
            <a:ext cx="99052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3200" b="1" dirty="0">
                <a:latin typeface="Source Sans Pro Light"/>
              </a:rPr>
              <a:t>Activaciones en Eliminatorias Mundial Rusia 2018</a:t>
            </a:r>
          </a:p>
          <a:p>
            <a:pPr lvl="0" algn="ctr">
              <a:defRPr/>
            </a:pPr>
            <a:r>
              <a:rPr lang="es-PE" sz="3200" b="1" dirty="0">
                <a:latin typeface="Source Sans Pro Light"/>
              </a:rPr>
              <a:t>Perú vs Paraguay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0CC5B412-0C31-4DA3-AB9C-F4AFF0A49E3E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74C68CC9-68F2-41D2-8800-03DEDB1C3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002C6BD-1F1B-4CB9-9AF9-65B73C582520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953256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TextBox 3"/>
          <p:cNvSpPr txBox="1"/>
          <p:nvPr/>
        </p:nvSpPr>
        <p:spPr>
          <a:xfrm>
            <a:off x="2507038" y="680759"/>
            <a:ext cx="7177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3600" b="1" dirty="0">
                <a:latin typeface="Source Sans Pro Light"/>
              </a:rPr>
              <a:t>Torneo</a:t>
            </a:r>
            <a:r>
              <a:rPr lang="pt-BR" sz="3600" b="1" dirty="0">
                <a:latin typeface="Source Sans Pro Light"/>
              </a:rPr>
              <a:t> Inter Empresas Mineras </a:t>
            </a:r>
            <a:br>
              <a:rPr lang="pt-BR" sz="3600" b="1" dirty="0">
                <a:latin typeface="Source Sans Pro Light"/>
              </a:rPr>
            </a:br>
            <a:r>
              <a:rPr lang="pt-BR" sz="3600" b="1" dirty="0">
                <a:latin typeface="Source Sans Pro Light"/>
              </a:rPr>
              <a:t>“Copa Manuel Plenge”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42083" y="2283008"/>
            <a:ext cx="5202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	MIQ Logistics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26 de Mayo del 2012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</a:t>
            </a:r>
            <a:r>
              <a:rPr lang="es-PE" sz="1600" dirty="0">
                <a:latin typeface="Source Sans Pro Light"/>
              </a:rPr>
              <a:t>	Deporcentro Casuarinas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dirty="0">
              <a:latin typeface="Source Sans Pro Light"/>
            </a:endParaRP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Empresas Participantes:</a:t>
            </a:r>
          </a:p>
        </p:txBody>
      </p:sp>
      <p:sp>
        <p:nvSpPr>
          <p:cNvPr id="44" name="TextBox 34"/>
          <p:cNvSpPr txBox="1">
            <a:spLocks/>
          </p:cNvSpPr>
          <p:nvPr/>
        </p:nvSpPr>
        <p:spPr>
          <a:xfrm>
            <a:off x="6542083" y="3606447"/>
            <a:ext cx="5202254" cy="1543175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Trafigura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Chinalco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Rio Tinto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Cementos Pacasmayo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Glencore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Southern Perú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Milpo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MIQ Logistics</a:t>
            </a:r>
            <a:endParaRPr lang="es-PE" sz="1600" dirty="0"/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es-PE" sz="1600" dirty="0"/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es-PE" sz="1600" dirty="0"/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Barrick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Ransa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Ares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Votorantim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Goldfields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Antamina</a:t>
            </a:r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r>
              <a:rPr lang="id-ID" sz="1600" dirty="0"/>
              <a:t>Minera Volcan</a:t>
            </a:r>
            <a:endParaRPr lang="es-PE" sz="1600" dirty="0"/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es-PE" sz="1600" dirty="0"/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es-PE" sz="1600" dirty="0"/>
          </a:p>
          <a:p>
            <a:pPr marL="285750" lvl="0" indent="-285750" algn="just">
              <a:buClr>
                <a:srgbClr val="C20723"/>
              </a:buClr>
              <a:buFont typeface="Wingdings" panose="05000000000000000000" pitchFamily="2" charset="2"/>
              <a:buChar char="ü"/>
              <a:defRPr/>
            </a:pPr>
            <a:endParaRPr lang="id-ID" sz="16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8EF0B1F-8B47-4276-B613-77822B48E21D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2" name="Imagen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7D1BA74F-C12A-439A-A219-7F1CAF5BE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A1E2D99-CC05-47C6-AA1A-4F999E84F319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874513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4"/>
          <p:cNvSpPr txBox="1"/>
          <p:nvPr/>
        </p:nvSpPr>
        <p:spPr>
          <a:xfrm>
            <a:off x="1017002" y="4885154"/>
            <a:ext cx="1015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	Federación Peruana de Fútbol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06 de Setiembre 2016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Estadio Nacional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Zonas: 	Palco Vip / Camarín de Árbitros / Zona de Comisarios / Zona de Doping</a:t>
            </a:r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6163" y="1731963"/>
            <a:ext cx="4968875" cy="3008312"/>
          </a:xfrm>
          <a:solidFill>
            <a:schemeClr val="bg1"/>
          </a:solidFill>
        </p:spPr>
      </p:pic>
      <p:pic>
        <p:nvPicPr>
          <p:cNvPr id="5" name="Marcador de posición de imagen 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6688" y="1731963"/>
            <a:ext cx="4970462" cy="3008312"/>
          </a:xfrm>
          <a:solidFill>
            <a:schemeClr val="bg1"/>
          </a:solidFill>
        </p:spPr>
      </p:pic>
      <p:sp>
        <p:nvSpPr>
          <p:cNvPr id="6" name="TextBox 3"/>
          <p:cNvSpPr txBox="1"/>
          <p:nvPr/>
        </p:nvSpPr>
        <p:spPr>
          <a:xfrm>
            <a:off x="1391691" y="391003"/>
            <a:ext cx="99052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3200" b="1" dirty="0">
                <a:latin typeface="Source Sans Pro Light"/>
              </a:rPr>
              <a:t>Activaciones en Eliminatorias Mundial Rusia 2018</a:t>
            </a:r>
          </a:p>
          <a:p>
            <a:pPr lvl="0" algn="ctr">
              <a:defRPr/>
            </a:pPr>
            <a:r>
              <a:rPr lang="es-PE" sz="3200" b="1" dirty="0">
                <a:latin typeface="Source Sans Pro Light"/>
              </a:rPr>
              <a:t>Perú vs Ecuador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78132ED-2558-4E9C-818F-2F807F4C34BE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93863EF6-BF06-4BF4-A2AF-7F069A1E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6631E1C-577D-4E37-B5CA-65CA2D5BF8FA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09444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10D4F607-60DA-4B9A-B42A-D9C87432DC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Picture Placeholder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643463F-0318-4381-AFBA-85A788830ACD}"/>
              </a:ext>
            </a:extLst>
          </p:cNvPr>
          <p:cNvSpPr txBox="1"/>
          <p:nvPr/>
        </p:nvSpPr>
        <p:spPr>
          <a:xfrm>
            <a:off x="6366575" y="2565200"/>
            <a:ext cx="40479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JORNADA DE</a:t>
            </a:r>
          </a:p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INTEGRACION</a:t>
            </a: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F3A35967-DDA6-4F8A-9E57-C948B91B4008}"/>
              </a:ext>
            </a:extLst>
          </p:cNvPr>
          <p:cNvCxnSpPr>
            <a:cxnSpLocks/>
          </p:cNvCxnSpPr>
          <p:nvPr/>
        </p:nvCxnSpPr>
        <p:spPr>
          <a:xfrm>
            <a:off x="5315541" y="2341049"/>
            <a:ext cx="0" cy="2017961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47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3183" y="144378"/>
            <a:ext cx="582563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Jornada de Integración</a:t>
            </a:r>
          </a:p>
          <a:p>
            <a:pPr lvl="0" algn="ctr">
              <a:defRPr/>
            </a:pPr>
            <a:r>
              <a:rPr lang="es-PE" sz="3600" b="1" dirty="0">
                <a:latin typeface="Source Sans Pro Light"/>
              </a:rPr>
              <a:t>Funcionarios Edelnor</a:t>
            </a:r>
          </a:p>
        </p:txBody>
      </p:sp>
      <p:sp>
        <p:nvSpPr>
          <p:cNvPr id="24" name="TextBox 34"/>
          <p:cNvSpPr txBox="1"/>
          <p:nvPr/>
        </p:nvSpPr>
        <p:spPr>
          <a:xfrm>
            <a:off x="1017002" y="4805642"/>
            <a:ext cx="1015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 	Edelnor S.A.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06 Noviembre 2014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Hacienda la Gentileza – Lurín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Vídeo: 	</a:t>
            </a:r>
            <a:r>
              <a:rPr lang="es-PE" sz="1600" b="1" dirty="0">
                <a:latin typeface="Source Sans Pro Light"/>
                <a:hlinkClick r:id="rId3"/>
              </a:rPr>
              <a:t>https://www.youtube.com/watch?v=1C_IXyUNLJY</a:t>
            </a:r>
            <a:endParaRPr lang="es-PE" sz="1600" b="1" dirty="0">
              <a:latin typeface="Source Sans Pro Light"/>
            </a:endParaRP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6163" y="1652451"/>
            <a:ext cx="4968875" cy="3008312"/>
          </a:xfrm>
          <a:solidFill>
            <a:schemeClr val="bg1"/>
          </a:solidFill>
        </p:spPr>
      </p:pic>
      <p:pic>
        <p:nvPicPr>
          <p:cNvPr id="6" name="Marcador de posición de imagen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6688" y="1652451"/>
            <a:ext cx="4970462" cy="3008312"/>
          </a:xfrm>
          <a:solidFill>
            <a:schemeClr val="bg1"/>
          </a:solidFill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BA0AFED5-8DFD-4CA6-BF55-52D89C70CD2E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B7A49B05-A961-4DB0-BF7F-CA02CAEEF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C30EB3-0410-4FCE-8E1F-95E784C6487E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2856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1479" y="599346"/>
            <a:ext cx="7383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Jornada de Integración 2015</a:t>
            </a:r>
            <a:endParaRPr lang="es-PE" sz="2800" b="1" dirty="0">
              <a:latin typeface="Source Sans Pro Light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88171" y="2508213"/>
            <a:ext cx="52022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Jockey Plaza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05 de Noviembre 2015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Centro Naval de San Borja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Disciplinas 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Deportivas: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Fútbol (Masculino, Femenino)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Vóley Mixto</a:t>
            </a:r>
          </a:p>
          <a:p>
            <a:pPr marL="742950" lvl="1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Recreativas:</a:t>
            </a:r>
            <a:endParaRPr lang="es-PE" sz="1600" dirty="0">
              <a:latin typeface="Source Sans Pro Light"/>
            </a:endParaRP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Fulbito de Mano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Tenis de Mesa</a:t>
            </a:r>
          </a:p>
          <a:p>
            <a:pPr marL="1200150" lvl="2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dirty="0">
                <a:latin typeface="Source Sans Pro Light"/>
              </a:rPr>
              <a:t>Sapo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Vídeo: </a:t>
            </a:r>
            <a:r>
              <a:rPr lang="es-PE" sz="1600" dirty="0">
                <a:latin typeface="Source Sans Pro Light"/>
                <a:hlinkClick r:id="rId3"/>
              </a:rPr>
              <a:t>https://www.youtube.com/watch?v=2Fg2PUqp4QQ</a:t>
            </a:r>
            <a:endParaRPr lang="es-PE" sz="1600" b="1" dirty="0">
              <a:latin typeface="Source Sans Pro Light"/>
              <a:cs typeface="Calibri" pitchFamily="34" charset="0"/>
            </a:endParaRPr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ln w="57150">
            <a:noFill/>
          </a:ln>
          <a:effectLst/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D0D63EB-9F78-4A61-9055-908B0D0DCAFF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F2B09112-A498-40D1-9AFF-8409B9A0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B250DEC-B5C1-4C24-A322-3D0004616958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2388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317607"/>
            <a:ext cx="10158058" cy="93741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Deloitte &amp; Touche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24 de Setiembre 2016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Círculo Militar del Perú - Sede Jesús María</a:t>
            </a:r>
            <a:endParaRPr lang="es-PE" sz="1600" b="1" dirty="0">
              <a:latin typeface="Source Sans Pro Light"/>
            </a:endParaRP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3194423" y="4239888"/>
            <a:ext cx="5803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Gymkana Deloitte 2016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" y="-1"/>
            <a:ext cx="12177258" cy="4157369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3F7532B3-68BF-4198-AD3D-C384300963A0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2CE9315D-5B5A-4860-A9ED-447BCCBB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9C852451-55F5-4170-98C5-7046AD6282D3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1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4500" y="641003"/>
            <a:ext cx="9163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Jornada de Integración – Metso 2017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261684" y="2139789"/>
            <a:ext cx="0" cy="42855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61684" y="2454192"/>
            <a:ext cx="5202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b="1" dirty="0">
                <a:latin typeface="Source Sans Pro Light"/>
              </a:rPr>
              <a:t>Contratante: 	METSO</a:t>
            </a:r>
          </a:p>
          <a:p>
            <a:pPr marL="285750" lvl="0" indent="-285750">
              <a:lnSpc>
                <a:spcPct val="200000"/>
              </a:lnSpc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b="1" dirty="0">
                <a:latin typeface="Source Sans Pro Light"/>
              </a:rPr>
              <a:t>Fecha:	</a:t>
            </a:r>
            <a:r>
              <a:rPr lang="es-PE" dirty="0">
                <a:latin typeface="Source Sans Pro Light"/>
              </a:rPr>
              <a:t>Viernes 21 de Julio 2017</a:t>
            </a:r>
          </a:p>
          <a:p>
            <a:pPr marL="285750" lvl="0" indent="-285750">
              <a:lnSpc>
                <a:spcPct val="200000"/>
              </a:lnSpc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b="1" dirty="0">
                <a:latin typeface="Source Sans Pro Light"/>
              </a:rPr>
              <a:t>Escenario: 	</a:t>
            </a:r>
            <a:r>
              <a:rPr lang="es-PE" dirty="0">
                <a:latin typeface="Source Sans Pro Light"/>
              </a:rPr>
              <a:t>Granja Azul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29AFB8-3F9E-45AC-823C-DE96793498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31" y="1166202"/>
            <a:ext cx="4525594" cy="4720247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3F63AA77-1627-443C-9E9D-D3A05AC0B995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1BF95915-BE8E-491C-9A3F-033DD59F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446F190-2003-490B-9795-6D59BA252A0B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01278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408" y="0"/>
            <a:ext cx="12210242" cy="4132544"/>
          </a:xfrm>
          <a:prstGeom prst="rect">
            <a:avLst/>
          </a:prstGeom>
        </p:spPr>
      </p:pic>
      <p:sp>
        <p:nvSpPr>
          <p:cNvPr id="30" name="TextBox 34"/>
          <p:cNvSpPr txBox="1"/>
          <p:nvPr/>
        </p:nvSpPr>
        <p:spPr>
          <a:xfrm>
            <a:off x="1031039" y="5459276"/>
            <a:ext cx="10158058" cy="93741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 	Organización Propia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Fecha: 	</a:t>
            </a:r>
            <a:r>
              <a:rPr lang="es-PE" sz="1600" dirty="0">
                <a:latin typeface="Source Sans Pro Light"/>
              </a:rPr>
              <a:t>16 de Diciembre 2017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Escenario: 	</a:t>
            </a:r>
            <a:r>
              <a:rPr lang="es-PE" sz="1600" dirty="0">
                <a:latin typeface="Source Sans Pro Light"/>
              </a:rPr>
              <a:t>Granja Azul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Vídeo:	</a:t>
            </a:r>
            <a:r>
              <a:rPr lang="es-PE" sz="1600" dirty="0">
                <a:latin typeface="Source Sans Pro Light"/>
              </a:rPr>
              <a:t>	</a:t>
            </a:r>
            <a:r>
              <a:rPr lang="es-PE" sz="1600" dirty="0">
                <a:latin typeface="Source Sans Pro Light"/>
                <a:hlinkClick r:id="rId4"/>
              </a:rPr>
              <a:t>https://www.youtube.com/watch?v=MZ4jn7aemEs</a:t>
            </a:r>
            <a:r>
              <a:rPr lang="es-PE" sz="1600" dirty="0">
                <a:latin typeface="Source Sans Pro Light"/>
              </a:rPr>
              <a:t> 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endParaRPr lang="es-PE" sz="1600" b="1" dirty="0">
              <a:latin typeface="Source Sans Pro Light"/>
            </a:endParaRP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3311446" y="4239888"/>
            <a:ext cx="5569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2000" b="1" dirty="0">
                <a:latin typeface="Source Sans Pro Light"/>
              </a:rPr>
              <a:t>Jornada de Integración</a:t>
            </a:r>
          </a:p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San Pedro Fabro 2017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F7532B3-68BF-4198-AD3D-C384300963A0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2CE9315D-5B5A-4860-A9ED-447BCCBB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9C852451-55F5-4170-98C5-7046AD6282D3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060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10CEE311-2340-45D3-89E7-D273E9F380C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Picture Placeholder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519562" y="2474844"/>
            <a:ext cx="0" cy="243148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">
            <a:extLst>
              <a:ext uri="{FF2B5EF4-FFF2-40B4-BE49-F238E27FC236}">
                <a16:creationId xmlns:a16="http://schemas.microsoft.com/office/drawing/2014/main" id="{FD1D38BE-82FF-470E-A1FD-34575BD446D3}"/>
              </a:ext>
            </a:extLst>
          </p:cNvPr>
          <p:cNvSpPr txBox="1"/>
          <p:nvPr/>
        </p:nvSpPr>
        <p:spPr>
          <a:xfrm>
            <a:off x="6212391" y="2536423"/>
            <a:ext cx="41248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MARKETING</a:t>
            </a:r>
          </a:p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DEPORTIVO &amp;</a:t>
            </a:r>
          </a:p>
          <a:p>
            <a:pPr algn="r"/>
            <a:r>
              <a:rPr lang="en-GB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siProNarw-Thin" panose="020B0A06020201010104" pitchFamily="34" charset="0"/>
              </a:rPr>
              <a:t>COACHING</a:t>
            </a:r>
          </a:p>
        </p:txBody>
      </p:sp>
    </p:spTree>
    <p:extLst>
      <p:ext uri="{BB962C8B-B14F-4D97-AF65-F5344CB8AC3E}">
        <p14:creationId xmlns:p14="http://schemas.microsoft.com/office/powerpoint/2010/main" val="115873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317608"/>
            <a:ext cx="10158058" cy="698880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	Club Alianza Lima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Periodo:	</a:t>
            </a:r>
            <a:r>
              <a:rPr lang="es-PE" sz="1600" dirty="0">
                <a:latin typeface="Source Sans Pro Light"/>
              </a:rPr>
              <a:t>2013 - 2014</a:t>
            </a: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2737566" y="4239888"/>
            <a:ext cx="671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2800" b="1" dirty="0">
                <a:latin typeface="Source Sans Pro Light"/>
              </a:rPr>
              <a:t>Agencia Oficial Comercial y Marketing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" y="-1"/>
            <a:ext cx="12177258" cy="4157369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41C99225-E7CA-405A-8AFA-C147C97BC71B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D4A9325A-3733-4C22-A242-67F63232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DDD62869-B210-4642-A164-E4E182C145EB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587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4"/>
          <p:cNvSpPr txBox="1"/>
          <p:nvPr/>
        </p:nvSpPr>
        <p:spPr>
          <a:xfrm>
            <a:off x="1031039" y="5317608"/>
            <a:ext cx="10158058" cy="698880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Contratante:	Club Juan Aurich</a:t>
            </a:r>
          </a:p>
          <a:p>
            <a:pPr marL="285750" lvl="0" indent="-285750">
              <a:buClr>
                <a:srgbClr val="C20723"/>
              </a:buClr>
              <a:buFont typeface="Wingdings" panose="05000000000000000000" pitchFamily="2" charset="2"/>
              <a:buChar char="v"/>
              <a:defRPr/>
            </a:pPr>
            <a:r>
              <a:rPr lang="es-PE" sz="1600" b="1" dirty="0">
                <a:latin typeface="Source Sans Pro Light"/>
              </a:rPr>
              <a:t>Periodo:	</a:t>
            </a:r>
            <a:r>
              <a:rPr lang="es-PE" sz="1600" dirty="0">
                <a:latin typeface="Source Sans Pro Light"/>
              </a:rPr>
              <a:t>Julio 2016</a:t>
            </a:r>
          </a:p>
        </p:txBody>
      </p:sp>
      <p:sp>
        <p:nvSpPr>
          <p:cNvPr id="31" name="Isosceles Triangle 30"/>
          <p:cNvSpPr/>
          <p:nvPr/>
        </p:nvSpPr>
        <p:spPr>
          <a:xfrm flipV="1">
            <a:off x="5836661" y="4132544"/>
            <a:ext cx="518675" cy="167952"/>
          </a:xfrm>
          <a:prstGeom prst="triangle">
            <a:avLst/>
          </a:pr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3336287" y="4239888"/>
            <a:ext cx="5519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2800" b="1" dirty="0">
                <a:latin typeface="Source Sans Pro Light"/>
              </a:rPr>
              <a:t>Agencia Comercial y Marketing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" y="-1"/>
            <a:ext cx="12177258" cy="4157368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08D9AEA8-462A-4FEE-A3B7-5C0E909735FF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C17D897E-3DAB-48B9-8B60-FC5E250D8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F07CDD8-2A44-4FBA-AD4C-0145825811E6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8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7884" y="680759"/>
            <a:ext cx="8976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id-ID" sz="4800" b="1" dirty="0">
                <a:latin typeface="Source Sans Pro Light"/>
              </a:rPr>
              <a:t>Torneo Interno de Vóley Mixto</a:t>
            </a:r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2213" y="1773238"/>
            <a:ext cx="3206750" cy="3138487"/>
          </a:xfrm>
        </p:spPr>
      </p:pic>
      <p:pic>
        <p:nvPicPr>
          <p:cNvPr id="9" name="Marcador de posición de imagen 8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7863" y="1773238"/>
            <a:ext cx="3206750" cy="3138487"/>
          </a:xfrm>
        </p:spPr>
      </p:pic>
      <p:pic>
        <p:nvPicPr>
          <p:cNvPr id="10" name="Marcador de posición de imagen 9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"/>
          <a:stretch/>
        </p:blipFill>
        <p:spPr>
          <a:xfrm>
            <a:off x="7810500" y="1773238"/>
            <a:ext cx="3206750" cy="3138487"/>
          </a:xfrm>
        </p:spPr>
      </p:pic>
      <p:sp>
        <p:nvSpPr>
          <p:cNvPr id="23" name="TextBox 34"/>
          <p:cNvSpPr txBox="1"/>
          <p:nvPr/>
        </p:nvSpPr>
        <p:spPr>
          <a:xfrm>
            <a:off x="1016969" y="5192935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MIQ Logistics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14 de Julio del 2012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Complejo Deportivo Alborada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0CF1CA6-CF03-4DE6-A233-F8510CE2FBE5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2" name="Imagen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7A52B96D-AC44-451C-B376-40758EA8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07D74FE-BA78-4557-A36E-599CB1548EBA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12450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3840" y="1788217"/>
            <a:ext cx="3180534" cy="31368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8929" y="295751"/>
            <a:ext cx="69942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Coaching para el plantel de </a:t>
            </a:r>
          </a:p>
          <a:p>
            <a:pPr lvl="0" algn="ctr">
              <a:defRPr/>
            </a:pPr>
            <a:r>
              <a:rPr lang="es-PE" sz="4000" b="1" dirty="0">
                <a:latin typeface="Source Sans Pro Light"/>
              </a:rPr>
              <a:t>Jugadores Profesionales</a:t>
            </a:r>
          </a:p>
        </p:txBody>
      </p:sp>
      <p:sp>
        <p:nvSpPr>
          <p:cNvPr id="23" name="TextBox 34"/>
          <p:cNvSpPr txBox="1"/>
          <p:nvPr/>
        </p:nvSpPr>
        <p:spPr>
          <a:xfrm>
            <a:off x="1016969" y="5084895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Club Juan Aurich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26 de</a:t>
            </a:r>
            <a:r>
              <a:rPr lang="es-PE" sz="1600" b="1" dirty="0">
                <a:latin typeface="Source Sans Pro Light"/>
              </a:rPr>
              <a:t> </a:t>
            </a:r>
            <a:r>
              <a:rPr lang="es-PE" sz="1600" dirty="0">
                <a:latin typeface="Source Sans Pro Light"/>
              </a:rPr>
              <a:t>Agosto del 2013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Hotel Los Portales - Chiclayo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96"/>
          <a:stretch/>
        </p:blipFill>
        <p:spPr>
          <a:xfrm>
            <a:off x="1191937" y="1788218"/>
            <a:ext cx="3206353" cy="31657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9923" y="1765131"/>
            <a:ext cx="3206354" cy="3150718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807ED2B9-2DEF-4B5D-ABF6-FFF47D8C5E58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4" name="Imagen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3C9F24AD-56EA-43B5-8AAB-48F95AA51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E781C70-3162-4074-BE09-B1E401E7B96D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873472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836500" y="2284944"/>
            <a:ext cx="1894255" cy="1825143"/>
            <a:chOff x="8836500" y="2284944"/>
            <a:chExt cx="1894255" cy="1825143"/>
          </a:xfrm>
        </p:grpSpPr>
        <p:sp>
          <p:nvSpPr>
            <p:cNvPr id="106" name="Rectangle 105"/>
            <p:cNvSpPr/>
            <p:nvPr/>
          </p:nvSpPr>
          <p:spPr>
            <a:xfrm>
              <a:off x="8936943" y="2284944"/>
              <a:ext cx="1791378" cy="18251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36500" y="2284944"/>
              <a:ext cx="1894255" cy="169784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2376" y="2284944"/>
            <a:ext cx="1894255" cy="1825143"/>
            <a:chOff x="6312376" y="2284944"/>
            <a:chExt cx="1894255" cy="1825143"/>
          </a:xfrm>
        </p:grpSpPr>
        <p:sp>
          <p:nvSpPr>
            <p:cNvPr id="104" name="Rectangle 103"/>
            <p:cNvSpPr/>
            <p:nvPr/>
          </p:nvSpPr>
          <p:spPr>
            <a:xfrm>
              <a:off x="6412819" y="2284944"/>
              <a:ext cx="1791378" cy="182514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12376" y="2284944"/>
              <a:ext cx="1894255" cy="169784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75455" y="2284944"/>
            <a:ext cx="1894255" cy="1825143"/>
            <a:chOff x="3775455" y="2284944"/>
            <a:chExt cx="1894255" cy="1825143"/>
          </a:xfrm>
        </p:grpSpPr>
        <p:sp>
          <p:nvSpPr>
            <p:cNvPr id="102" name="Rectangle 101"/>
            <p:cNvSpPr/>
            <p:nvPr/>
          </p:nvSpPr>
          <p:spPr>
            <a:xfrm>
              <a:off x="3875898" y="2284944"/>
              <a:ext cx="1791378" cy="182514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775455" y="2284944"/>
              <a:ext cx="1894255" cy="169784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3765" y="2284944"/>
            <a:ext cx="1894255" cy="1825143"/>
            <a:chOff x="1253765" y="2284944"/>
            <a:chExt cx="1894255" cy="1825143"/>
          </a:xfrm>
        </p:grpSpPr>
        <p:sp>
          <p:nvSpPr>
            <p:cNvPr id="101" name="Rectangle 100"/>
            <p:cNvSpPr/>
            <p:nvPr/>
          </p:nvSpPr>
          <p:spPr>
            <a:xfrm>
              <a:off x="1354208" y="2284944"/>
              <a:ext cx="1791378" cy="182514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3765" y="2284944"/>
              <a:ext cx="1894255" cy="169784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62085" y="502771"/>
            <a:ext cx="76678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s-PE" sz="4000" b="1" dirty="0">
                <a:latin typeface="Source Sans Pro Light"/>
              </a:rPr>
              <a:t>Taller de Coaching y Feedback</a:t>
            </a:r>
          </a:p>
          <a:p>
            <a:pPr lvl="0" algn="ctr"/>
            <a:r>
              <a:rPr lang="es-PE" sz="4000" b="1" dirty="0">
                <a:latin typeface="Source Sans Pro Light"/>
              </a:rPr>
              <a:t>para Directivos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3545058" y="2284944"/>
            <a:ext cx="8813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6063175" y="2284944"/>
            <a:ext cx="14821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583071" y="2284944"/>
            <a:ext cx="0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4"/>
          <p:cNvSpPr txBox="1"/>
          <p:nvPr/>
        </p:nvSpPr>
        <p:spPr>
          <a:xfrm>
            <a:off x="1016971" y="4699653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Federación Peruana de Vóley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14 de Diciembre del 2013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Centro de Alto Rendimiento FPV - Videna</a:t>
            </a:r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Marcador de posición de imagen 11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Marcador de posición de imagen 12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Marcador de posición de imagen 14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C6FDBDCF-4D28-483D-9C36-2EB78A09D3AF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30" name="Imagen 29">
              <a:hlinkClick r:id="rId7" action="ppaction://hlinksldjump"/>
              <a:extLst>
                <a:ext uri="{FF2B5EF4-FFF2-40B4-BE49-F238E27FC236}">
                  <a16:creationId xmlns:a16="http://schemas.microsoft.com/office/drawing/2014/main" id="{2C741C27-C219-4BED-9DB9-9B29E29F0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94065A92-F0EE-4F0A-97CF-5B45A8FECB97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52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/>
          </p:cNvSpPr>
          <p:nvPr/>
        </p:nvSpPr>
        <p:spPr bwMode="auto">
          <a:xfrm>
            <a:off x="10164502" y="3431366"/>
            <a:ext cx="2027498" cy="1482489"/>
          </a:xfrm>
          <a:custGeom>
            <a:avLst/>
            <a:gdLst>
              <a:gd name="T0" fmla="*/ 1230 w 1276"/>
              <a:gd name="T1" fmla="*/ 748 h 933"/>
              <a:gd name="T2" fmla="*/ 1221 w 1276"/>
              <a:gd name="T3" fmla="*/ 748 h 933"/>
              <a:gd name="T4" fmla="*/ 1206 w 1276"/>
              <a:gd name="T5" fmla="*/ 748 h 933"/>
              <a:gd name="T6" fmla="*/ 1211 w 1276"/>
              <a:gd name="T7" fmla="*/ 216 h 933"/>
              <a:gd name="T8" fmla="*/ 1218 w 1276"/>
              <a:gd name="T9" fmla="*/ 216 h 933"/>
              <a:gd name="T10" fmla="*/ 1221 w 1276"/>
              <a:gd name="T11" fmla="*/ 214 h 933"/>
              <a:gd name="T12" fmla="*/ 1218 w 1276"/>
              <a:gd name="T13" fmla="*/ 185 h 933"/>
              <a:gd name="T14" fmla="*/ 1206 w 1276"/>
              <a:gd name="T15" fmla="*/ 182 h 933"/>
              <a:gd name="T16" fmla="*/ 1192 w 1276"/>
              <a:gd name="T17" fmla="*/ 180 h 933"/>
              <a:gd name="T18" fmla="*/ 1182 w 1276"/>
              <a:gd name="T19" fmla="*/ 0 h 933"/>
              <a:gd name="T20" fmla="*/ 1172 w 1276"/>
              <a:gd name="T21" fmla="*/ 180 h 933"/>
              <a:gd name="T22" fmla="*/ 1158 w 1276"/>
              <a:gd name="T23" fmla="*/ 180 h 933"/>
              <a:gd name="T24" fmla="*/ 1143 w 1276"/>
              <a:gd name="T25" fmla="*/ 182 h 933"/>
              <a:gd name="T26" fmla="*/ 1141 w 1276"/>
              <a:gd name="T27" fmla="*/ 212 h 933"/>
              <a:gd name="T28" fmla="*/ 1143 w 1276"/>
              <a:gd name="T29" fmla="*/ 214 h 933"/>
              <a:gd name="T30" fmla="*/ 1151 w 1276"/>
              <a:gd name="T31" fmla="*/ 214 h 933"/>
              <a:gd name="T32" fmla="*/ 1071 w 1276"/>
              <a:gd name="T33" fmla="*/ 659 h 933"/>
              <a:gd name="T34" fmla="*/ 659 w 1276"/>
              <a:gd name="T35" fmla="*/ 496 h 933"/>
              <a:gd name="T36" fmla="*/ 666 w 1276"/>
              <a:gd name="T37" fmla="*/ 491 h 933"/>
              <a:gd name="T38" fmla="*/ 611 w 1276"/>
              <a:gd name="T39" fmla="*/ 430 h 933"/>
              <a:gd name="T40" fmla="*/ 620 w 1276"/>
              <a:gd name="T41" fmla="*/ 425 h 933"/>
              <a:gd name="T42" fmla="*/ 606 w 1276"/>
              <a:gd name="T43" fmla="*/ 420 h 933"/>
              <a:gd name="T44" fmla="*/ 608 w 1276"/>
              <a:gd name="T45" fmla="*/ 406 h 933"/>
              <a:gd name="T46" fmla="*/ 606 w 1276"/>
              <a:gd name="T47" fmla="*/ 389 h 933"/>
              <a:gd name="T48" fmla="*/ 594 w 1276"/>
              <a:gd name="T49" fmla="*/ 379 h 933"/>
              <a:gd name="T50" fmla="*/ 586 w 1276"/>
              <a:gd name="T51" fmla="*/ 377 h 933"/>
              <a:gd name="T52" fmla="*/ 569 w 1276"/>
              <a:gd name="T53" fmla="*/ 377 h 933"/>
              <a:gd name="T54" fmla="*/ 562 w 1276"/>
              <a:gd name="T55" fmla="*/ 379 h 933"/>
              <a:gd name="T56" fmla="*/ 552 w 1276"/>
              <a:gd name="T57" fmla="*/ 391 h 933"/>
              <a:gd name="T58" fmla="*/ 548 w 1276"/>
              <a:gd name="T59" fmla="*/ 399 h 933"/>
              <a:gd name="T60" fmla="*/ 548 w 1276"/>
              <a:gd name="T61" fmla="*/ 413 h 933"/>
              <a:gd name="T62" fmla="*/ 552 w 1276"/>
              <a:gd name="T63" fmla="*/ 423 h 933"/>
              <a:gd name="T64" fmla="*/ 538 w 1276"/>
              <a:gd name="T65" fmla="*/ 425 h 933"/>
              <a:gd name="T66" fmla="*/ 548 w 1276"/>
              <a:gd name="T67" fmla="*/ 430 h 933"/>
              <a:gd name="T68" fmla="*/ 519 w 1276"/>
              <a:gd name="T69" fmla="*/ 491 h 933"/>
              <a:gd name="T70" fmla="*/ 412 w 1276"/>
              <a:gd name="T71" fmla="*/ 491 h 933"/>
              <a:gd name="T72" fmla="*/ 402 w 1276"/>
              <a:gd name="T73" fmla="*/ 491 h 933"/>
              <a:gd name="T74" fmla="*/ 359 w 1276"/>
              <a:gd name="T75" fmla="*/ 464 h 933"/>
              <a:gd name="T76" fmla="*/ 366 w 1276"/>
              <a:gd name="T77" fmla="*/ 459 h 933"/>
              <a:gd name="T78" fmla="*/ 204 w 1276"/>
              <a:gd name="T79" fmla="*/ 447 h 933"/>
              <a:gd name="T80" fmla="*/ 194 w 1276"/>
              <a:gd name="T81" fmla="*/ 416 h 933"/>
              <a:gd name="T82" fmla="*/ 177 w 1276"/>
              <a:gd name="T83" fmla="*/ 391 h 933"/>
              <a:gd name="T84" fmla="*/ 155 w 1276"/>
              <a:gd name="T85" fmla="*/ 369 h 933"/>
              <a:gd name="T86" fmla="*/ 141 w 1276"/>
              <a:gd name="T87" fmla="*/ 360 h 933"/>
              <a:gd name="T88" fmla="*/ 114 w 1276"/>
              <a:gd name="T89" fmla="*/ 350 h 933"/>
              <a:gd name="T90" fmla="*/ 112 w 1276"/>
              <a:gd name="T91" fmla="*/ 348 h 933"/>
              <a:gd name="T92" fmla="*/ 97 w 1276"/>
              <a:gd name="T93" fmla="*/ 345 h 933"/>
              <a:gd name="T94" fmla="*/ 92 w 1276"/>
              <a:gd name="T95" fmla="*/ 345 h 933"/>
              <a:gd name="T96" fmla="*/ 88 w 1276"/>
              <a:gd name="T97" fmla="*/ 345 h 933"/>
              <a:gd name="T98" fmla="*/ 78 w 1276"/>
              <a:gd name="T99" fmla="*/ 263 h 933"/>
              <a:gd name="T100" fmla="*/ 73 w 1276"/>
              <a:gd name="T101" fmla="*/ 345 h 933"/>
              <a:gd name="T102" fmla="*/ 68 w 1276"/>
              <a:gd name="T103" fmla="*/ 345 h 933"/>
              <a:gd name="T104" fmla="*/ 51 w 1276"/>
              <a:gd name="T105" fmla="*/ 348 h 933"/>
              <a:gd name="T106" fmla="*/ 51 w 1276"/>
              <a:gd name="T107" fmla="*/ 348 h 933"/>
              <a:gd name="T108" fmla="*/ 37 w 1276"/>
              <a:gd name="T109" fmla="*/ 355 h 933"/>
              <a:gd name="T110" fmla="*/ 22 w 1276"/>
              <a:gd name="T111" fmla="*/ 360 h 933"/>
              <a:gd name="T112" fmla="*/ 0 w 1276"/>
              <a:gd name="T113" fmla="*/ 374 h 933"/>
              <a:gd name="T114" fmla="*/ 1276 w 1276"/>
              <a:gd name="T115" fmla="*/ 933 h 933"/>
              <a:gd name="T116" fmla="*/ 1233 w 1276"/>
              <a:gd name="T117" fmla="*/ 739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76" h="933">
                <a:moveTo>
                  <a:pt x="1233" y="746"/>
                </a:moveTo>
                <a:lnTo>
                  <a:pt x="1230" y="748"/>
                </a:lnTo>
                <a:lnTo>
                  <a:pt x="1228" y="748"/>
                </a:lnTo>
                <a:lnTo>
                  <a:pt x="1221" y="748"/>
                </a:lnTo>
                <a:lnTo>
                  <a:pt x="1216" y="748"/>
                </a:lnTo>
                <a:lnTo>
                  <a:pt x="1206" y="748"/>
                </a:lnTo>
                <a:lnTo>
                  <a:pt x="1206" y="741"/>
                </a:lnTo>
                <a:lnTo>
                  <a:pt x="1211" y="216"/>
                </a:lnTo>
                <a:lnTo>
                  <a:pt x="1213" y="216"/>
                </a:lnTo>
                <a:lnTo>
                  <a:pt x="1218" y="216"/>
                </a:lnTo>
                <a:lnTo>
                  <a:pt x="1221" y="214"/>
                </a:lnTo>
                <a:lnTo>
                  <a:pt x="1221" y="214"/>
                </a:lnTo>
                <a:lnTo>
                  <a:pt x="1221" y="185"/>
                </a:lnTo>
                <a:lnTo>
                  <a:pt x="1218" y="185"/>
                </a:lnTo>
                <a:lnTo>
                  <a:pt x="1213" y="182"/>
                </a:lnTo>
                <a:lnTo>
                  <a:pt x="1206" y="182"/>
                </a:lnTo>
                <a:lnTo>
                  <a:pt x="1197" y="180"/>
                </a:lnTo>
                <a:lnTo>
                  <a:pt x="1192" y="180"/>
                </a:lnTo>
                <a:lnTo>
                  <a:pt x="1192" y="93"/>
                </a:lnTo>
                <a:lnTo>
                  <a:pt x="1182" y="0"/>
                </a:lnTo>
                <a:lnTo>
                  <a:pt x="1175" y="90"/>
                </a:lnTo>
                <a:lnTo>
                  <a:pt x="1172" y="180"/>
                </a:lnTo>
                <a:lnTo>
                  <a:pt x="1165" y="180"/>
                </a:lnTo>
                <a:lnTo>
                  <a:pt x="1158" y="180"/>
                </a:lnTo>
                <a:lnTo>
                  <a:pt x="1151" y="180"/>
                </a:lnTo>
                <a:lnTo>
                  <a:pt x="1143" y="182"/>
                </a:lnTo>
                <a:lnTo>
                  <a:pt x="1141" y="182"/>
                </a:lnTo>
                <a:lnTo>
                  <a:pt x="1141" y="212"/>
                </a:lnTo>
                <a:lnTo>
                  <a:pt x="1141" y="212"/>
                </a:lnTo>
                <a:lnTo>
                  <a:pt x="1143" y="214"/>
                </a:lnTo>
                <a:lnTo>
                  <a:pt x="1148" y="214"/>
                </a:lnTo>
                <a:lnTo>
                  <a:pt x="1151" y="214"/>
                </a:lnTo>
                <a:lnTo>
                  <a:pt x="1146" y="714"/>
                </a:lnTo>
                <a:lnTo>
                  <a:pt x="1071" y="659"/>
                </a:lnTo>
                <a:lnTo>
                  <a:pt x="661" y="651"/>
                </a:lnTo>
                <a:lnTo>
                  <a:pt x="659" y="496"/>
                </a:lnTo>
                <a:lnTo>
                  <a:pt x="666" y="496"/>
                </a:lnTo>
                <a:lnTo>
                  <a:pt x="666" y="491"/>
                </a:lnTo>
                <a:lnTo>
                  <a:pt x="611" y="491"/>
                </a:lnTo>
                <a:lnTo>
                  <a:pt x="611" y="430"/>
                </a:lnTo>
                <a:lnTo>
                  <a:pt x="620" y="428"/>
                </a:lnTo>
                <a:lnTo>
                  <a:pt x="620" y="425"/>
                </a:lnTo>
                <a:lnTo>
                  <a:pt x="603" y="423"/>
                </a:lnTo>
                <a:lnTo>
                  <a:pt x="606" y="420"/>
                </a:lnTo>
                <a:lnTo>
                  <a:pt x="608" y="413"/>
                </a:lnTo>
                <a:lnTo>
                  <a:pt x="608" y="406"/>
                </a:lnTo>
                <a:lnTo>
                  <a:pt x="608" y="399"/>
                </a:lnTo>
                <a:lnTo>
                  <a:pt x="606" y="389"/>
                </a:lnTo>
                <a:lnTo>
                  <a:pt x="601" y="384"/>
                </a:lnTo>
                <a:lnTo>
                  <a:pt x="594" y="379"/>
                </a:lnTo>
                <a:lnTo>
                  <a:pt x="586" y="377"/>
                </a:lnTo>
                <a:lnTo>
                  <a:pt x="586" y="377"/>
                </a:lnTo>
                <a:lnTo>
                  <a:pt x="577" y="374"/>
                </a:lnTo>
                <a:lnTo>
                  <a:pt x="569" y="377"/>
                </a:lnTo>
                <a:lnTo>
                  <a:pt x="569" y="377"/>
                </a:lnTo>
                <a:lnTo>
                  <a:pt x="562" y="379"/>
                </a:lnTo>
                <a:lnTo>
                  <a:pt x="557" y="384"/>
                </a:lnTo>
                <a:lnTo>
                  <a:pt x="552" y="391"/>
                </a:lnTo>
                <a:lnTo>
                  <a:pt x="548" y="399"/>
                </a:lnTo>
                <a:lnTo>
                  <a:pt x="548" y="399"/>
                </a:lnTo>
                <a:lnTo>
                  <a:pt x="548" y="406"/>
                </a:lnTo>
                <a:lnTo>
                  <a:pt x="548" y="413"/>
                </a:lnTo>
                <a:lnTo>
                  <a:pt x="552" y="420"/>
                </a:lnTo>
                <a:lnTo>
                  <a:pt x="552" y="423"/>
                </a:lnTo>
                <a:lnTo>
                  <a:pt x="552" y="423"/>
                </a:lnTo>
                <a:lnTo>
                  <a:pt x="538" y="425"/>
                </a:lnTo>
                <a:lnTo>
                  <a:pt x="538" y="430"/>
                </a:lnTo>
                <a:lnTo>
                  <a:pt x="548" y="430"/>
                </a:lnTo>
                <a:lnTo>
                  <a:pt x="550" y="491"/>
                </a:lnTo>
                <a:lnTo>
                  <a:pt x="519" y="491"/>
                </a:lnTo>
                <a:lnTo>
                  <a:pt x="509" y="491"/>
                </a:lnTo>
                <a:lnTo>
                  <a:pt x="412" y="491"/>
                </a:lnTo>
                <a:lnTo>
                  <a:pt x="412" y="491"/>
                </a:lnTo>
                <a:lnTo>
                  <a:pt x="402" y="491"/>
                </a:lnTo>
                <a:lnTo>
                  <a:pt x="359" y="491"/>
                </a:lnTo>
                <a:lnTo>
                  <a:pt x="359" y="464"/>
                </a:lnTo>
                <a:lnTo>
                  <a:pt x="366" y="464"/>
                </a:lnTo>
                <a:lnTo>
                  <a:pt x="366" y="459"/>
                </a:lnTo>
                <a:lnTo>
                  <a:pt x="206" y="459"/>
                </a:lnTo>
                <a:lnTo>
                  <a:pt x="204" y="447"/>
                </a:lnTo>
                <a:lnTo>
                  <a:pt x="201" y="430"/>
                </a:lnTo>
                <a:lnTo>
                  <a:pt x="194" y="416"/>
                </a:lnTo>
                <a:lnTo>
                  <a:pt x="187" y="403"/>
                </a:lnTo>
                <a:lnTo>
                  <a:pt x="177" y="391"/>
                </a:lnTo>
                <a:lnTo>
                  <a:pt x="167" y="379"/>
                </a:lnTo>
                <a:lnTo>
                  <a:pt x="155" y="369"/>
                </a:lnTo>
                <a:lnTo>
                  <a:pt x="141" y="362"/>
                </a:lnTo>
                <a:lnTo>
                  <a:pt x="141" y="360"/>
                </a:lnTo>
                <a:lnTo>
                  <a:pt x="126" y="355"/>
                </a:lnTo>
                <a:lnTo>
                  <a:pt x="114" y="350"/>
                </a:lnTo>
                <a:lnTo>
                  <a:pt x="114" y="348"/>
                </a:lnTo>
                <a:lnTo>
                  <a:pt x="112" y="348"/>
                </a:lnTo>
                <a:lnTo>
                  <a:pt x="112" y="348"/>
                </a:lnTo>
                <a:lnTo>
                  <a:pt x="97" y="345"/>
                </a:lnTo>
                <a:lnTo>
                  <a:pt x="95" y="345"/>
                </a:lnTo>
                <a:lnTo>
                  <a:pt x="92" y="345"/>
                </a:lnTo>
                <a:lnTo>
                  <a:pt x="90" y="345"/>
                </a:lnTo>
                <a:lnTo>
                  <a:pt x="88" y="345"/>
                </a:lnTo>
                <a:lnTo>
                  <a:pt x="90" y="263"/>
                </a:lnTo>
                <a:lnTo>
                  <a:pt x="78" y="263"/>
                </a:lnTo>
                <a:lnTo>
                  <a:pt x="75" y="345"/>
                </a:lnTo>
                <a:lnTo>
                  <a:pt x="73" y="345"/>
                </a:lnTo>
                <a:lnTo>
                  <a:pt x="71" y="345"/>
                </a:lnTo>
                <a:lnTo>
                  <a:pt x="68" y="345"/>
                </a:lnTo>
                <a:lnTo>
                  <a:pt x="54" y="348"/>
                </a:lnTo>
                <a:lnTo>
                  <a:pt x="51" y="348"/>
                </a:lnTo>
                <a:lnTo>
                  <a:pt x="51" y="348"/>
                </a:lnTo>
                <a:lnTo>
                  <a:pt x="51" y="348"/>
                </a:lnTo>
                <a:lnTo>
                  <a:pt x="51" y="350"/>
                </a:lnTo>
                <a:lnTo>
                  <a:pt x="37" y="355"/>
                </a:lnTo>
                <a:lnTo>
                  <a:pt x="22" y="360"/>
                </a:lnTo>
                <a:lnTo>
                  <a:pt x="22" y="360"/>
                </a:lnTo>
                <a:lnTo>
                  <a:pt x="8" y="369"/>
                </a:lnTo>
                <a:lnTo>
                  <a:pt x="0" y="374"/>
                </a:lnTo>
                <a:lnTo>
                  <a:pt x="0" y="933"/>
                </a:lnTo>
                <a:lnTo>
                  <a:pt x="1276" y="933"/>
                </a:lnTo>
                <a:lnTo>
                  <a:pt x="1276" y="739"/>
                </a:lnTo>
                <a:lnTo>
                  <a:pt x="1233" y="739"/>
                </a:lnTo>
                <a:lnTo>
                  <a:pt x="1233" y="74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14"/>
          <p:cNvSpPr>
            <a:spLocks noEditPoints="1"/>
          </p:cNvSpPr>
          <p:nvPr/>
        </p:nvSpPr>
        <p:spPr bwMode="auto">
          <a:xfrm>
            <a:off x="8129058" y="2409672"/>
            <a:ext cx="2035444" cy="2504183"/>
          </a:xfrm>
          <a:custGeom>
            <a:avLst/>
            <a:gdLst>
              <a:gd name="T0" fmla="*/ 1247 w 1281"/>
              <a:gd name="T1" fmla="*/ 1059 h 1576"/>
              <a:gd name="T2" fmla="*/ 1063 w 1281"/>
              <a:gd name="T3" fmla="*/ 1107 h 1576"/>
              <a:gd name="T4" fmla="*/ 1010 w 1281"/>
              <a:gd name="T5" fmla="*/ 634 h 1576"/>
              <a:gd name="T6" fmla="*/ 879 w 1281"/>
              <a:gd name="T7" fmla="*/ 801 h 1576"/>
              <a:gd name="T8" fmla="*/ 831 w 1281"/>
              <a:gd name="T9" fmla="*/ 306 h 1576"/>
              <a:gd name="T10" fmla="*/ 882 w 1281"/>
              <a:gd name="T11" fmla="*/ 296 h 1576"/>
              <a:gd name="T12" fmla="*/ 882 w 1281"/>
              <a:gd name="T13" fmla="*/ 264 h 1576"/>
              <a:gd name="T14" fmla="*/ 884 w 1281"/>
              <a:gd name="T15" fmla="*/ 245 h 1576"/>
              <a:gd name="T16" fmla="*/ 879 w 1281"/>
              <a:gd name="T17" fmla="*/ 89 h 1576"/>
              <a:gd name="T18" fmla="*/ 877 w 1281"/>
              <a:gd name="T19" fmla="*/ 143 h 1576"/>
              <a:gd name="T20" fmla="*/ 795 w 1281"/>
              <a:gd name="T21" fmla="*/ 111 h 1576"/>
              <a:gd name="T22" fmla="*/ 790 w 1281"/>
              <a:gd name="T23" fmla="*/ 145 h 1576"/>
              <a:gd name="T24" fmla="*/ 710 w 1281"/>
              <a:gd name="T25" fmla="*/ 114 h 1576"/>
              <a:gd name="T26" fmla="*/ 703 w 1281"/>
              <a:gd name="T27" fmla="*/ 89 h 1576"/>
              <a:gd name="T28" fmla="*/ 623 w 1281"/>
              <a:gd name="T29" fmla="*/ 153 h 1576"/>
              <a:gd name="T30" fmla="*/ 615 w 1281"/>
              <a:gd name="T31" fmla="*/ 153 h 1576"/>
              <a:gd name="T32" fmla="*/ 615 w 1281"/>
              <a:gd name="T33" fmla="*/ 89 h 1576"/>
              <a:gd name="T34" fmla="*/ 536 w 1281"/>
              <a:gd name="T35" fmla="*/ 153 h 1576"/>
              <a:gd name="T36" fmla="*/ 528 w 1281"/>
              <a:gd name="T37" fmla="*/ 153 h 1576"/>
              <a:gd name="T38" fmla="*/ 526 w 1281"/>
              <a:gd name="T39" fmla="*/ 0 h 1576"/>
              <a:gd name="T40" fmla="*/ 521 w 1281"/>
              <a:gd name="T41" fmla="*/ 145 h 1576"/>
              <a:gd name="T42" fmla="*/ 499 w 1281"/>
              <a:gd name="T43" fmla="*/ 189 h 1576"/>
              <a:gd name="T44" fmla="*/ 468 w 1281"/>
              <a:gd name="T45" fmla="*/ 191 h 1576"/>
              <a:gd name="T46" fmla="*/ 448 w 1281"/>
              <a:gd name="T47" fmla="*/ 191 h 1576"/>
              <a:gd name="T48" fmla="*/ 429 w 1281"/>
              <a:gd name="T49" fmla="*/ 194 h 1576"/>
              <a:gd name="T50" fmla="*/ 412 w 1281"/>
              <a:gd name="T51" fmla="*/ 196 h 1576"/>
              <a:gd name="T52" fmla="*/ 395 w 1281"/>
              <a:gd name="T53" fmla="*/ 199 h 1576"/>
              <a:gd name="T54" fmla="*/ 366 w 1281"/>
              <a:gd name="T55" fmla="*/ 206 h 1576"/>
              <a:gd name="T56" fmla="*/ 354 w 1281"/>
              <a:gd name="T57" fmla="*/ 208 h 1576"/>
              <a:gd name="T58" fmla="*/ 347 w 1281"/>
              <a:gd name="T59" fmla="*/ 213 h 1576"/>
              <a:gd name="T60" fmla="*/ 342 w 1281"/>
              <a:gd name="T61" fmla="*/ 216 h 1576"/>
              <a:gd name="T62" fmla="*/ 342 w 1281"/>
              <a:gd name="T63" fmla="*/ 216 h 1576"/>
              <a:gd name="T64" fmla="*/ 337 w 1281"/>
              <a:gd name="T65" fmla="*/ 221 h 1576"/>
              <a:gd name="T66" fmla="*/ 339 w 1281"/>
              <a:gd name="T67" fmla="*/ 228 h 1576"/>
              <a:gd name="T68" fmla="*/ 337 w 1281"/>
              <a:gd name="T69" fmla="*/ 223 h 1576"/>
              <a:gd name="T70" fmla="*/ 337 w 1281"/>
              <a:gd name="T71" fmla="*/ 228 h 1576"/>
              <a:gd name="T72" fmla="*/ 339 w 1281"/>
              <a:gd name="T73" fmla="*/ 230 h 1576"/>
              <a:gd name="T74" fmla="*/ 342 w 1281"/>
              <a:gd name="T75" fmla="*/ 233 h 1576"/>
              <a:gd name="T76" fmla="*/ 344 w 1281"/>
              <a:gd name="T77" fmla="*/ 238 h 1576"/>
              <a:gd name="T78" fmla="*/ 352 w 1281"/>
              <a:gd name="T79" fmla="*/ 240 h 1576"/>
              <a:gd name="T80" fmla="*/ 359 w 1281"/>
              <a:gd name="T81" fmla="*/ 242 h 1576"/>
              <a:gd name="T82" fmla="*/ 368 w 1281"/>
              <a:gd name="T83" fmla="*/ 245 h 1576"/>
              <a:gd name="T84" fmla="*/ 378 w 1281"/>
              <a:gd name="T85" fmla="*/ 247 h 1576"/>
              <a:gd name="T86" fmla="*/ 390 w 1281"/>
              <a:gd name="T87" fmla="*/ 250 h 1576"/>
              <a:gd name="T88" fmla="*/ 400 w 1281"/>
              <a:gd name="T89" fmla="*/ 252 h 1576"/>
              <a:gd name="T90" fmla="*/ 402 w 1281"/>
              <a:gd name="T91" fmla="*/ 310 h 1576"/>
              <a:gd name="T92" fmla="*/ 402 w 1281"/>
              <a:gd name="T93" fmla="*/ 371 h 1576"/>
              <a:gd name="T94" fmla="*/ 402 w 1281"/>
              <a:gd name="T95" fmla="*/ 400 h 1576"/>
              <a:gd name="T96" fmla="*/ 400 w 1281"/>
              <a:gd name="T97" fmla="*/ 1260 h 1576"/>
              <a:gd name="T98" fmla="*/ 90 w 1281"/>
              <a:gd name="T99" fmla="*/ 383 h 1576"/>
              <a:gd name="T100" fmla="*/ 10 w 1281"/>
              <a:gd name="T101" fmla="*/ 1224 h 1576"/>
              <a:gd name="T102" fmla="*/ 1281 w 1281"/>
              <a:gd name="T103" fmla="*/ 1576 h 1576"/>
              <a:gd name="T104" fmla="*/ 352 w 1281"/>
              <a:gd name="T105" fmla="*/ 228 h 1576"/>
              <a:gd name="T106" fmla="*/ 342 w 1281"/>
              <a:gd name="T107" fmla="*/ 225 h 1576"/>
              <a:gd name="T108" fmla="*/ 342 w 1281"/>
              <a:gd name="T109" fmla="*/ 228 h 1576"/>
              <a:gd name="T110" fmla="*/ 410 w 1281"/>
              <a:gd name="T111" fmla="*/ 199 h 1576"/>
              <a:gd name="T112" fmla="*/ 412 w 1281"/>
              <a:gd name="T113" fmla="*/ 206 h 1576"/>
              <a:gd name="T114" fmla="*/ 419 w 1281"/>
              <a:gd name="T115" fmla="*/ 211 h 1576"/>
              <a:gd name="T116" fmla="*/ 427 w 1281"/>
              <a:gd name="T117" fmla="*/ 196 h 1576"/>
              <a:gd name="T118" fmla="*/ 429 w 1281"/>
              <a:gd name="T119" fmla="*/ 204 h 1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1" h="1576">
                <a:moveTo>
                  <a:pt x="1281" y="1017"/>
                </a:moveTo>
                <a:lnTo>
                  <a:pt x="1277" y="1022"/>
                </a:lnTo>
                <a:lnTo>
                  <a:pt x="1264" y="1032"/>
                </a:lnTo>
                <a:lnTo>
                  <a:pt x="1255" y="1044"/>
                </a:lnTo>
                <a:lnTo>
                  <a:pt x="1247" y="1059"/>
                </a:lnTo>
                <a:lnTo>
                  <a:pt x="1240" y="1073"/>
                </a:lnTo>
                <a:lnTo>
                  <a:pt x="1235" y="1090"/>
                </a:lnTo>
                <a:lnTo>
                  <a:pt x="1235" y="1102"/>
                </a:lnTo>
                <a:lnTo>
                  <a:pt x="1063" y="1102"/>
                </a:lnTo>
                <a:lnTo>
                  <a:pt x="1063" y="1107"/>
                </a:lnTo>
                <a:lnTo>
                  <a:pt x="1071" y="1107"/>
                </a:lnTo>
                <a:lnTo>
                  <a:pt x="1071" y="1134"/>
                </a:lnTo>
                <a:lnTo>
                  <a:pt x="1051" y="1134"/>
                </a:lnTo>
                <a:lnTo>
                  <a:pt x="1051" y="634"/>
                </a:lnTo>
                <a:lnTo>
                  <a:pt x="1010" y="634"/>
                </a:lnTo>
                <a:lnTo>
                  <a:pt x="1010" y="602"/>
                </a:lnTo>
                <a:lnTo>
                  <a:pt x="925" y="602"/>
                </a:lnTo>
                <a:lnTo>
                  <a:pt x="925" y="634"/>
                </a:lnTo>
                <a:lnTo>
                  <a:pt x="879" y="634"/>
                </a:lnTo>
                <a:lnTo>
                  <a:pt x="879" y="801"/>
                </a:lnTo>
                <a:lnTo>
                  <a:pt x="848" y="801"/>
                </a:lnTo>
                <a:lnTo>
                  <a:pt x="848" y="825"/>
                </a:lnTo>
                <a:lnTo>
                  <a:pt x="831" y="825"/>
                </a:lnTo>
                <a:lnTo>
                  <a:pt x="831" y="495"/>
                </a:lnTo>
                <a:lnTo>
                  <a:pt x="831" y="306"/>
                </a:lnTo>
                <a:lnTo>
                  <a:pt x="872" y="306"/>
                </a:lnTo>
                <a:lnTo>
                  <a:pt x="872" y="306"/>
                </a:lnTo>
                <a:lnTo>
                  <a:pt x="872" y="306"/>
                </a:lnTo>
                <a:lnTo>
                  <a:pt x="882" y="306"/>
                </a:lnTo>
                <a:lnTo>
                  <a:pt x="882" y="296"/>
                </a:lnTo>
                <a:lnTo>
                  <a:pt x="884" y="296"/>
                </a:lnTo>
                <a:lnTo>
                  <a:pt x="887" y="289"/>
                </a:lnTo>
                <a:lnTo>
                  <a:pt x="887" y="281"/>
                </a:lnTo>
                <a:lnTo>
                  <a:pt x="882" y="281"/>
                </a:lnTo>
                <a:lnTo>
                  <a:pt x="882" y="264"/>
                </a:lnTo>
                <a:lnTo>
                  <a:pt x="884" y="264"/>
                </a:lnTo>
                <a:lnTo>
                  <a:pt x="884" y="262"/>
                </a:lnTo>
                <a:lnTo>
                  <a:pt x="884" y="247"/>
                </a:lnTo>
                <a:lnTo>
                  <a:pt x="884" y="247"/>
                </a:lnTo>
                <a:lnTo>
                  <a:pt x="884" y="245"/>
                </a:lnTo>
                <a:lnTo>
                  <a:pt x="884" y="143"/>
                </a:lnTo>
                <a:lnTo>
                  <a:pt x="882" y="143"/>
                </a:lnTo>
                <a:lnTo>
                  <a:pt x="882" y="89"/>
                </a:lnTo>
                <a:lnTo>
                  <a:pt x="879" y="89"/>
                </a:lnTo>
                <a:lnTo>
                  <a:pt x="879" y="89"/>
                </a:lnTo>
                <a:lnTo>
                  <a:pt x="879" y="111"/>
                </a:lnTo>
                <a:lnTo>
                  <a:pt x="877" y="111"/>
                </a:lnTo>
                <a:lnTo>
                  <a:pt x="877" y="111"/>
                </a:lnTo>
                <a:lnTo>
                  <a:pt x="877" y="143"/>
                </a:lnTo>
                <a:lnTo>
                  <a:pt x="877" y="143"/>
                </a:lnTo>
                <a:lnTo>
                  <a:pt x="877" y="145"/>
                </a:lnTo>
                <a:lnTo>
                  <a:pt x="877" y="150"/>
                </a:lnTo>
                <a:lnTo>
                  <a:pt x="795" y="150"/>
                </a:lnTo>
                <a:lnTo>
                  <a:pt x="795" y="114"/>
                </a:lnTo>
                <a:lnTo>
                  <a:pt x="795" y="111"/>
                </a:lnTo>
                <a:lnTo>
                  <a:pt x="792" y="111"/>
                </a:lnTo>
                <a:lnTo>
                  <a:pt x="792" y="89"/>
                </a:lnTo>
                <a:lnTo>
                  <a:pt x="792" y="89"/>
                </a:lnTo>
                <a:lnTo>
                  <a:pt x="790" y="89"/>
                </a:lnTo>
                <a:lnTo>
                  <a:pt x="790" y="145"/>
                </a:lnTo>
                <a:lnTo>
                  <a:pt x="787" y="145"/>
                </a:lnTo>
                <a:lnTo>
                  <a:pt x="787" y="150"/>
                </a:lnTo>
                <a:lnTo>
                  <a:pt x="710" y="150"/>
                </a:lnTo>
                <a:lnTo>
                  <a:pt x="710" y="114"/>
                </a:lnTo>
                <a:lnTo>
                  <a:pt x="710" y="114"/>
                </a:lnTo>
                <a:lnTo>
                  <a:pt x="705" y="114"/>
                </a:lnTo>
                <a:lnTo>
                  <a:pt x="705" y="145"/>
                </a:lnTo>
                <a:lnTo>
                  <a:pt x="705" y="145"/>
                </a:lnTo>
                <a:lnTo>
                  <a:pt x="705" y="89"/>
                </a:lnTo>
                <a:lnTo>
                  <a:pt x="703" y="89"/>
                </a:lnTo>
                <a:lnTo>
                  <a:pt x="700" y="89"/>
                </a:lnTo>
                <a:lnTo>
                  <a:pt x="700" y="145"/>
                </a:lnTo>
                <a:lnTo>
                  <a:pt x="698" y="145"/>
                </a:lnTo>
                <a:lnTo>
                  <a:pt x="698" y="150"/>
                </a:lnTo>
                <a:lnTo>
                  <a:pt x="623" y="153"/>
                </a:lnTo>
                <a:lnTo>
                  <a:pt x="623" y="114"/>
                </a:lnTo>
                <a:lnTo>
                  <a:pt x="623" y="114"/>
                </a:lnTo>
                <a:lnTo>
                  <a:pt x="618" y="114"/>
                </a:lnTo>
                <a:lnTo>
                  <a:pt x="618" y="153"/>
                </a:lnTo>
                <a:lnTo>
                  <a:pt x="615" y="153"/>
                </a:lnTo>
                <a:lnTo>
                  <a:pt x="615" y="148"/>
                </a:lnTo>
                <a:lnTo>
                  <a:pt x="615" y="145"/>
                </a:lnTo>
                <a:lnTo>
                  <a:pt x="615" y="145"/>
                </a:lnTo>
                <a:lnTo>
                  <a:pt x="615" y="92"/>
                </a:lnTo>
                <a:lnTo>
                  <a:pt x="615" y="89"/>
                </a:lnTo>
                <a:lnTo>
                  <a:pt x="611" y="89"/>
                </a:lnTo>
                <a:lnTo>
                  <a:pt x="611" y="145"/>
                </a:lnTo>
                <a:lnTo>
                  <a:pt x="608" y="145"/>
                </a:lnTo>
                <a:lnTo>
                  <a:pt x="608" y="153"/>
                </a:lnTo>
                <a:lnTo>
                  <a:pt x="536" y="153"/>
                </a:lnTo>
                <a:lnTo>
                  <a:pt x="536" y="114"/>
                </a:lnTo>
                <a:lnTo>
                  <a:pt x="536" y="114"/>
                </a:lnTo>
                <a:lnTo>
                  <a:pt x="533" y="114"/>
                </a:lnTo>
                <a:lnTo>
                  <a:pt x="533" y="153"/>
                </a:lnTo>
                <a:lnTo>
                  <a:pt x="528" y="153"/>
                </a:lnTo>
                <a:lnTo>
                  <a:pt x="528" y="148"/>
                </a:lnTo>
                <a:lnTo>
                  <a:pt x="526" y="145"/>
                </a:lnTo>
                <a:lnTo>
                  <a:pt x="526" y="145"/>
                </a:lnTo>
                <a:lnTo>
                  <a:pt x="526" y="2"/>
                </a:lnTo>
                <a:lnTo>
                  <a:pt x="526" y="0"/>
                </a:lnTo>
                <a:lnTo>
                  <a:pt x="521" y="0"/>
                </a:lnTo>
                <a:lnTo>
                  <a:pt x="521" y="92"/>
                </a:lnTo>
                <a:lnTo>
                  <a:pt x="521" y="92"/>
                </a:lnTo>
                <a:lnTo>
                  <a:pt x="521" y="145"/>
                </a:lnTo>
                <a:lnTo>
                  <a:pt x="521" y="145"/>
                </a:lnTo>
                <a:lnTo>
                  <a:pt x="521" y="187"/>
                </a:lnTo>
                <a:lnTo>
                  <a:pt x="511" y="189"/>
                </a:lnTo>
                <a:lnTo>
                  <a:pt x="511" y="189"/>
                </a:lnTo>
                <a:lnTo>
                  <a:pt x="509" y="189"/>
                </a:lnTo>
                <a:lnTo>
                  <a:pt x="499" y="189"/>
                </a:lnTo>
                <a:lnTo>
                  <a:pt x="490" y="189"/>
                </a:lnTo>
                <a:lnTo>
                  <a:pt x="490" y="189"/>
                </a:lnTo>
                <a:lnTo>
                  <a:pt x="487" y="189"/>
                </a:lnTo>
                <a:lnTo>
                  <a:pt x="477" y="189"/>
                </a:lnTo>
                <a:lnTo>
                  <a:pt x="468" y="191"/>
                </a:lnTo>
                <a:lnTo>
                  <a:pt x="468" y="191"/>
                </a:lnTo>
                <a:lnTo>
                  <a:pt x="465" y="191"/>
                </a:lnTo>
                <a:lnTo>
                  <a:pt x="465" y="191"/>
                </a:lnTo>
                <a:lnTo>
                  <a:pt x="456" y="191"/>
                </a:lnTo>
                <a:lnTo>
                  <a:pt x="448" y="191"/>
                </a:lnTo>
                <a:lnTo>
                  <a:pt x="448" y="191"/>
                </a:lnTo>
                <a:lnTo>
                  <a:pt x="446" y="191"/>
                </a:lnTo>
                <a:lnTo>
                  <a:pt x="439" y="194"/>
                </a:lnTo>
                <a:lnTo>
                  <a:pt x="429" y="194"/>
                </a:lnTo>
                <a:lnTo>
                  <a:pt x="429" y="194"/>
                </a:lnTo>
                <a:lnTo>
                  <a:pt x="429" y="194"/>
                </a:lnTo>
                <a:lnTo>
                  <a:pt x="419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12" y="196"/>
                </a:lnTo>
                <a:lnTo>
                  <a:pt x="405" y="199"/>
                </a:lnTo>
                <a:lnTo>
                  <a:pt x="398" y="199"/>
                </a:lnTo>
                <a:lnTo>
                  <a:pt x="395" y="199"/>
                </a:lnTo>
                <a:lnTo>
                  <a:pt x="390" y="201"/>
                </a:lnTo>
                <a:lnTo>
                  <a:pt x="383" y="201"/>
                </a:lnTo>
                <a:lnTo>
                  <a:pt x="383" y="201"/>
                </a:lnTo>
                <a:lnTo>
                  <a:pt x="376" y="204"/>
                </a:lnTo>
                <a:lnTo>
                  <a:pt x="366" y="206"/>
                </a:lnTo>
                <a:lnTo>
                  <a:pt x="356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54" y="208"/>
                </a:lnTo>
                <a:lnTo>
                  <a:pt x="349" y="211"/>
                </a:lnTo>
                <a:lnTo>
                  <a:pt x="349" y="211"/>
                </a:lnTo>
                <a:lnTo>
                  <a:pt x="347" y="213"/>
                </a:lnTo>
                <a:lnTo>
                  <a:pt x="347" y="213"/>
                </a:lnTo>
                <a:lnTo>
                  <a:pt x="347" y="213"/>
                </a:lnTo>
                <a:lnTo>
                  <a:pt x="344" y="213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9" y="218"/>
                </a:lnTo>
                <a:lnTo>
                  <a:pt x="342" y="216"/>
                </a:lnTo>
                <a:lnTo>
                  <a:pt x="342" y="216"/>
                </a:lnTo>
                <a:lnTo>
                  <a:pt x="342" y="216"/>
                </a:lnTo>
                <a:lnTo>
                  <a:pt x="339" y="218"/>
                </a:lnTo>
                <a:lnTo>
                  <a:pt x="339" y="218"/>
                </a:lnTo>
                <a:lnTo>
                  <a:pt x="337" y="221"/>
                </a:lnTo>
                <a:lnTo>
                  <a:pt x="337" y="221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9" y="228"/>
                </a:lnTo>
                <a:lnTo>
                  <a:pt x="337" y="225"/>
                </a:lnTo>
                <a:lnTo>
                  <a:pt x="337" y="225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3"/>
                </a:lnTo>
                <a:lnTo>
                  <a:pt x="337" y="225"/>
                </a:lnTo>
                <a:lnTo>
                  <a:pt x="337" y="225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28"/>
                </a:lnTo>
                <a:lnTo>
                  <a:pt x="337" y="230"/>
                </a:lnTo>
                <a:lnTo>
                  <a:pt x="339" y="230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39" y="233"/>
                </a:lnTo>
                <a:lnTo>
                  <a:pt x="342" y="233"/>
                </a:lnTo>
                <a:lnTo>
                  <a:pt x="342" y="235"/>
                </a:lnTo>
                <a:lnTo>
                  <a:pt x="342" y="235"/>
                </a:lnTo>
                <a:lnTo>
                  <a:pt x="344" y="238"/>
                </a:lnTo>
                <a:lnTo>
                  <a:pt x="344" y="238"/>
                </a:lnTo>
                <a:lnTo>
                  <a:pt x="344" y="238"/>
                </a:lnTo>
                <a:lnTo>
                  <a:pt x="347" y="238"/>
                </a:lnTo>
                <a:lnTo>
                  <a:pt x="347" y="238"/>
                </a:lnTo>
                <a:lnTo>
                  <a:pt x="349" y="238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2" y="240"/>
                </a:lnTo>
                <a:lnTo>
                  <a:pt x="356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59" y="242"/>
                </a:lnTo>
                <a:lnTo>
                  <a:pt x="364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68" y="245"/>
                </a:lnTo>
                <a:lnTo>
                  <a:pt x="373" y="247"/>
                </a:lnTo>
                <a:lnTo>
                  <a:pt x="378" y="247"/>
                </a:lnTo>
                <a:lnTo>
                  <a:pt x="378" y="247"/>
                </a:lnTo>
                <a:lnTo>
                  <a:pt x="381" y="247"/>
                </a:lnTo>
                <a:lnTo>
                  <a:pt x="381" y="247"/>
                </a:lnTo>
                <a:lnTo>
                  <a:pt x="385" y="250"/>
                </a:lnTo>
                <a:lnTo>
                  <a:pt x="390" y="250"/>
                </a:lnTo>
                <a:lnTo>
                  <a:pt x="390" y="250"/>
                </a:lnTo>
                <a:lnTo>
                  <a:pt x="393" y="250"/>
                </a:lnTo>
                <a:lnTo>
                  <a:pt x="393" y="250"/>
                </a:lnTo>
                <a:lnTo>
                  <a:pt x="398" y="252"/>
                </a:lnTo>
                <a:lnTo>
                  <a:pt x="400" y="252"/>
                </a:lnTo>
                <a:lnTo>
                  <a:pt x="460" y="262"/>
                </a:lnTo>
                <a:lnTo>
                  <a:pt x="460" y="301"/>
                </a:lnTo>
                <a:lnTo>
                  <a:pt x="436" y="303"/>
                </a:lnTo>
                <a:lnTo>
                  <a:pt x="417" y="308"/>
                </a:lnTo>
                <a:lnTo>
                  <a:pt x="402" y="310"/>
                </a:lnTo>
                <a:lnTo>
                  <a:pt x="398" y="315"/>
                </a:lnTo>
                <a:lnTo>
                  <a:pt x="398" y="337"/>
                </a:lnTo>
                <a:lnTo>
                  <a:pt x="402" y="342"/>
                </a:lnTo>
                <a:lnTo>
                  <a:pt x="402" y="342"/>
                </a:lnTo>
                <a:lnTo>
                  <a:pt x="402" y="371"/>
                </a:lnTo>
                <a:lnTo>
                  <a:pt x="398" y="374"/>
                </a:lnTo>
                <a:lnTo>
                  <a:pt x="398" y="376"/>
                </a:lnTo>
                <a:lnTo>
                  <a:pt x="402" y="381"/>
                </a:lnTo>
                <a:lnTo>
                  <a:pt x="402" y="381"/>
                </a:lnTo>
                <a:lnTo>
                  <a:pt x="402" y="400"/>
                </a:lnTo>
                <a:lnTo>
                  <a:pt x="398" y="403"/>
                </a:lnTo>
                <a:lnTo>
                  <a:pt x="398" y="412"/>
                </a:lnTo>
                <a:lnTo>
                  <a:pt x="402" y="417"/>
                </a:lnTo>
                <a:lnTo>
                  <a:pt x="402" y="417"/>
                </a:lnTo>
                <a:lnTo>
                  <a:pt x="400" y="1260"/>
                </a:lnTo>
                <a:lnTo>
                  <a:pt x="378" y="1260"/>
                </a:lnTo>
                <a:lnTo>
                  <a:pt x="376" y="415"/>
                </a:lnTo>
                <a:lnTo>
                  <a:pt x="315" y="415"/>
                </a:lnTo>
                <a:lnTo>
                  <a:pt x="315" y="383"/>
                </a:lnTo>
                <a:lnTo>
                  <a:pt x="90" y="383"/>
                </a:lnTo>
                <a:lnTo>
                  <a:pt x="75" y="415"/>
                </a:lnTo>
                <a:lnTo>
                  <a:pt x="42" y="415"/>
                </a:lnTo>
                <a:lnTo>
                  <a:pt x="17" y="473"/>
                </a:lnTo>
                <a:lnTo>
                  <a:pt x="17" y="1224"/>
                </a:lnTo>
                <a:lnTo>
                  <a:pt x="10" y="1224"/>
                </a:lnTo>
                <a:lnTo>
                  <a:pt x="10" y="1221"/>
                </a:lnTo>
                <a:lnTo>
                  <a:pt x="5" y="1219"/>
                </a:lnTo>
                <a:lnTo>
                  <a:pt x="0" y="1219"/>
                </a:lnTo>
                <a:lnTo>
                  <a:pt x="0" y="1576"/>
                </a:lnTo>
                <a:lnTo>
                  <a:pt x="1281" y="1576"/>
                </a:lnTo>
                <a:lnTo>
                  <a:pt x="1281" y="1017"/>
                </a:lnTo>
                <a:close/>
                <a:moveTo>
                  <a:pt x="342" y="225"/>
                </a:moveTo>
                <a:lnTo>
                  <a:pt x="344" y="225"/>
                </a:lnTo>
                <a:lnTo>
                  <a:pt x="344" y="225"/>
                </a:lnTo>
                <a:lnTo>
                  <a:pt x="352" y="228"/>
                </a:lnTo>
                <a:lnTo>
                  <a:pt x="344" y="225"/>
                </a:lnTo>
                <a:lnTo>
                  <a:pt x="344" y="225"/>
                </a:lnTo>
                <a:lnTo>
                  <a:pt x="342" y="225"/>
                </a:lnTo>
                <a:lnTo>
                  <a:pt x="342" y="223"/>
                </a:lnTo>
                <a:lnTo>
                  <a:pt x="342" y="225"/>
                </a:lnTo>
                <a:close/>
                <a:moveTo>
                  <a:pt x="342" y="228"/>
                </a:moveTo>
                <a:lnTo>
                  <a:pt x="342" y="228"/>
                </a:lnTo>
                <a:lnTo>
                  <a:pt x="339" y="228"/>
                </a:lnTo>
                <a:lnTo>
                  <a:pt x="342" y="228"/>
                </a:lnTo>
                <a:lnTo>
                  <a:pt x="342" y="228"/>
                </a:lnTo>
                <a:lnTo>
                  <a:pt x="361" y="233"/>
                </a:lnTo>
                <a:lnTo>
                  <a:pt x="342" y="228"/>
                </a:lnTo>
                <a:close/>
                <a:moveTo>
                  <a:pt x="410" y="199"/>
                </a:moveTo>
                <a:lnTo>
                  <a:pt x="410" y="201"/>
                </a:lnTo>
                <a:lnTo>
                  <a:pt x="410" y="199"/>
                </a:lnTo>
                <a:lnTo>
                  <a:pt x="410" y="199"/>
                </a:lnTo>
                <a:lnTo>
                  <a:pt x="410" y="199"/>
                </a:lnTo>
                <a:close/>
                <a:moveTo>
                  <a:pt x="414" y="208"/>
                </a:move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2" y="206"/>
                </a:lnTo>
                <a:lnTo>
                  <a:pt x="414" y="208"/>
                </a:lnTo>
                <a:lnTo>
                  <a:pt x="419" y="211"/>
                </a:lnTo>
                <a:lnTo>
                  <a:pt x="414" y="208"/>
                </a:lnTo>
                <a:close/>
                <a:moveTo>
                  <a:pt x="427" y="199"/>
                </a:moveTo>
                <a:lnTo>
                  <a:pt x="427" y="196"/>
                </a:lnTo>
                <a:lnTo>
                  <a:pt x="429" y="196"/>
                </a:lnTo>
                <a:lnTo>
                  <a:pt x="427" y="196"/>
                </a:lnTo>
                <a:lnTo>
                  <a:pt x="427" y="199"/>
                </a:lnTo>
                <a:close/>
                <a:moveTo>
                  <a:pt x="429" y="206"/>
                </a:moveTo>
                <a:lnTo>
                  <a:pt x="429" y="204"/>
                </a:lnTo>
                <a:lnTo>
                  <a:pt x="429" y="204"/>
                </a:lnTo>
                <a:lnTo>
                  <a:pt x="429" y="204"/>
                </a:lnTo>
                <a:lnTo>
                  <a:pt x="429" y="206"/>
                </a:lnTo>
                <a:lnTo>
                  <a:pt x="431" y="206"/>
                </a:lnTo>
                <a:lnTo>
                  <a:pt x="429" y="2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6098382" y="3018240"/>
            <a:ext cx="2030676" cy="1895615"/>
          </a:xfrm>
          <a:custGeom>
            <a:avLst/>
            <a:gdLst>
              <a:gd name="T0" fmla="*/ 1278 w 1278"/>
              <a:gd name="T1" fmla="*/ 836 h 1193"/>
              <a:gd name="T2" fmla="*/ 1271 w 1278"/>
              <a:gd name="T3" fmla="*/ 819 h 1193"/>
              <a:gd name="T4" fmla="*/ 1252 w 1278"/>
              <a:gd name="T5" fmla="*/ 821 h 1193"/>
              <a:gd name="T6" fmla="*/ 1242 w 1278"/>
              <a:gd name="T7" fmla="*/ 807 h 1193"/>
              <a:gd name="T8" fmla="*/ 1206 w 1278"/>
              <a:gd name="T9" fmla="*/ 700 h 1193"/>
              <a:gd name="T10" fmla="*/ 1167 w 1278"/>
              <a:gd name="T11" fmla="*/ 693 h 1193"/>
              <a:gd name="T12" fmla="*/ 1126 w 1278"/>
              <a:gd name="T13" fmla="*/ 651 h 1193"/>
              <a:gd name="T14" fmla="*/ 1075 w 1278"/>
              <a:gd name="T15" fmla="*/ 598 h 1193"/>
              <a:gd name="T16" fmla="*/ 1068 w 1278"/>
              <a:gd name="T17" fmla="*/ 586 h 1193"/>
              <a:gd name="T18" fmla="*/ 1053 w 1278"/>
              <a:gd name="T19" fmla="*/ 566 h 1193"/>
              <a:gd name="T20" fmla="*/ 1048 w 1278"/>
              <a:gd name="T21" fmla="*/ 581 h 1193"/>
              <a:gd name="T22" fmla="*/ 1034 w 1278"/>
              <a:gd name="T23" fmla="*/ 593 h 1193"/>
              <a:gd name="T24" fmla="*/ 1034 w 1278"/>
              <a:gd name="T25" fmla="*/ 625 h 1193"/>
              <a:gd name="T26" fmla="*/ 956 w 1278"/>
              <a:gd name="T27" fmla="*/ 685 h 1193"/>
              <a:gd name="T28" fmla="*/ 925 w 1278"/>
              <a:gd name="T29" fmla="*/ 695 h 1193"/>
              <a:gd name="T30" fmla="*/ 884 w 1278"/>
              <a:gd name="T31" fmla="*/ 824 h 1193"/>
              <a:gd name="T32" fmla="*/ 864 w 1278"/>
              <a:gd name="T33" fmla="*/ 807 h 1193"/>
              <a:gd name="T34" fmla="*/ 850 w 1278"/>
              <a:gd name="T35" fmla="*/ 838 h 1193"/>
              <a:gd name="T36" fmla="*/ 833 w 1278"/>
              <a:gd name="T37" fmla="*/ 819 h 1193"/>
              <a:gd name="T38" fmla="*/ 814 w 1278"/>
              <a:gd name="T39" fmla="*/ 841 h 1193"/>
              <a:gd name="T40" fmla="*/ 751 w 1278"/>
              <a:gd name="T41" fmla="*/ 32 h 1193"/>
              <a:gd name="T42" fmla="*/ 445 w 1278"/>
              <a:gd name="T43" fmla="*/ 855 h 1193"/>
              <a:gd name="T44" fmla="*/ 431 w 1278"/>
              <a:gd name="T45" fmla="*/ 739 h 1193"/>
              <a:gd name="T46" fmla="*/ 404 w 1278"/>
              <a:gd name="T47" fmla="*/ 756 h 1193"/>
              <a:gd name="T48" fmla="*/ 378 w 1278"/>
              <a:gd name="T49" fmla="*/ 561 h 1193"/>
              <a:gd name="T50" fmla="*/ 375 w 1278"/>
              <a:gd name="T51" fmla="*/ 547 h 1193"/>
              <a:gd name="T52" fmla="*/ 368 w 1278"/>
              <a:gd name="T53" fmla="*/ 569 h 1193"/>
              <a:gd name="T54" fmla="*/ 351 w 1278"/>
              <a:gd name="T55" fmla="*/ 479 h 1193"/>
              <a:gd name="T56" fmla="*/ 341 w 1278"/>
              <a:gd name="T57" fmla="*/ 348 h 1193"/>
              <a:gd name="T58" fmla="*/ 324 w 1278"/>
              <a:gd name="T59" fmla="*/ 372 h 1193"/>
              <a:gd name="T60" fmla="*/ 312 w 1278"/>
              <a:gd name="T61" fmla="*/ 479 h 1193"/>
              <a:gd name="T62" fmla="*/ 295 w 1278"/>
              <a:gd name="T63" fmla="*/ 561 h 1193"/>
              <a:gd name="T64" fmla="*/ 290 w 1278"/>
              <a:gd name="T65" fmla="*/ 547 h 1193"/>
              <a:gd name="T66" fmla="*/ 288 w 1278"/>
              <a:gd name="T67" fmla="*/ 569 h 1193"/>
              <a:gd name="T68" fmla="*/ 269 w 1278"/>
              <a:gd name="T69" fmla="*/ 693 h 1193"/>
              <a:gd name="T70" fmla="*/ 269 w 1278"/>
              <a:gd name="T71" fmla="*/ 695 h 1193"/>
              <a:gd name="T72" fmla="*/ 261 w 1278"/>
              <a:gd name="T73" fmla="*/ 758 h 1193"/>
              <a:gd name="T74" fmla="*/ 244 w 1278"/>
              <a:gd name="T75" fmla="*/ 712 h 1193"/>
              <a:gd name="T76" fmla="*/ 232 w 1278"/>
              <a:gd name="T77" fmla="*/ 574 h 1193"/>
              <a:gd name="T78" fmla="*/ 208 w 1278"/>
              <a:gd name="T79" fmla="*/ 710 h 1193"/>
              <a:gd name="T80" fmla="*/ 194 w 1278"/>
              <a:gd name="T81" fmla="*/ 748 h 1193"/>
              <a:gd name="T82" fmla="*/ 174 w 1278"/>
              <a:gd name="T83" fmla="*/ 688 h 1193"/>
              <a:gd name="T84" fmla="*/ 172 w 1278"/>
              <a:gd name="T85" fmla="*/ 685 h 1193"/>
              <a:gd name="T86" fmla="*/ 169 w 1278"/>
              <a:gd name="T87" fmla="*/ 615 h 1193"/>
              <a:gd name="T88" fmla="*/ 167 w 1278"/>
              <a:gd name="T89" fmla="*/ 610 h 1193"/>
              <a:gd name="T90" fmla="*/ 157 w 1278"/>
              <a:gd name="T91" fmla="*/ 557 h 1193"/>
              <a:gd name="T92" fmla="*/ 148 w 1278"/>
              <a:gd name="T93" fmla="*/ 547 h 1193"/>
              <a:gd name="T94" fmla="*/ 123 w 1278"/>
              <a:gd name="T95" fmla="*/ 479 h 1193"/>
              <a:gd name="T96" fmla="*/ 123 w 1278"/>
              <a:gd name="T97" fmla="*/ 464 h 1193"/>
              <a:gd name="T98" fmla="*/ 121 w 1278"/>
              <a:gd name="T99" fmla="*/ 304 h 1193"/>
              <a:gd name="T100" fmla="*/ 97 w 1278"/>
              <a:gd name="T101" fmla="*/ 464 h 1193"/>
              <a:gd name="T102" fmla="*/ 94 w 1278"/>
              <a:gd name="T103" fmla="*/ 476 h 1193"/>
              <a:gd name="T104" fmla="*/ 70 w 1278"/>
              <a:gd name="T105" fmla="*/ 554 h 1193"/>
              <a:gd name="T106" fmla="*/ 60 w 1278"/>
              <a:gd name="T107" fmla="*/ 549 h 1193"/>
              <a:gd name="T108" fmla="*/ 48 w 1278"/>
              <a:gd name="T109" fmla="*/ 610 h 1193"/>
              <a:gd name="T110" fmla="*/ 41 w 1278"/>
              <a:gd name="T111" fmla="*/ 746 h 1193"/>
              <a:gd name="T112" fmla="*/ 17 w 1278"/>
              <a:gd name="T113" fmla="*/ 739 h 1193"/>
              <a:gd name="T114" fmla="*/ 7 w 1278"/>
              <a:gd name="T115" fmla="*/ 848 h 1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78" h="1193">
                <a:moveTo>
                  <a:pt x="12" y="306"/>
                </a:moveTo>
                <a:lnTo>
                  <a:pt x="0" y="304"/>
                </a:lnTo>
                <a:lnTo>
                  <a:pt x="0" y="1193"/>
                </a:lnTo>
                <a:lnTo>
                  <a:pt x="1278" y="1193"/>
                </a:lnTo>
                <a:lnTo>
                  <a:pt x="1278" y="836"/>
                </a:lnTo>
                <a:lnTo>
                  <a:pt x="1274" y="836"/>
                </a:lnTo>
                <a:lnTo>
                  <a:pt x="1274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71" y="819"/>
                </a:lnTo>
                <a:lnTo>
                  <a:pt x="1269" y="819"/>
                </a:lnTo>
                <a:lnTo>
                  <a:pt x="1269" y="836"/>
                </a:lnTo>
                <a:lnTo>
                  <a:pt x="1257" y="836"/>
                </a:lnTo>
                <a:lnTo>
                  <a:pt x="1257" y="824"/>
                </a:lnTo>
                <a:lnTo>
                  <a:pt x="1252" y="821"/>
                </a:lnTo>
                <a:lnTo>
                  <a:pt x="1245" y="821"/>
                </a:lnTo>
                <a:lnTo>
                  <a:pt x="1245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2" y="807"/>
                </a:lnTo>
                <a:lnTo>
                  <a:pt x="1240" y="807"/>
                </a:lnTo>
                <a:lnTo>
                  <a:pt x="1240" y="821"/>
                </a:lnTo>
                <a:lnTo>
                  <a:pt x="1220" y="821"/>
                </a:lnTo>
                <a:lnTo>
                  <a:pt x="1223" y="702"/>
                </a:lnTo>
                <a:lnTo>
                  <a:pt x="1206" y="700"/>
                </a:lnTo>
                <a:lnTo>
                  <a:pt x="1182" y="700"/>
                </a:lnTo>
                <a:lnTo>
                  <a:pt x="1174" y="695"/>
                </a:lnTo>
                <a:lnTo>
                  <a:pt x="1174" y="695"/>
                </a:lnTo>
                <a:lnTo>
                  <a:pt x="1172" y="695"/>
                </a:lnTo>
                <a:lnTo>
                  <a:pt x="1167" y="693"/>
                </a:lnTo>
                <a:lnTo>
                  <a:pt x="1167" y="688"/>
                </a:lnTo>
                <a:lnTo>
                  <a:pt x="1155" y="685"/>
                </a:lnTo>
                <a:lnTo>
                  <a:pt x="1150" y="685"/>
                </a:lnTo>
                <a:lnTo>
                  <a:pt x="1140" y="668"/>
                </a:lnTo>
                <a:lnTo>
                  <a:pt x="1126" y="651"/>
                </a:lnTo>
                <a:lnTo>
                  <a:pt x="1111" y="639"/>
                </a:lnTo>
                <a:lnTo>
                  <a:pt x="1092" y="629"/>
                </a:lnTo>
                <a:lnTo>
                  <a:pt x="1073" y="625"/>
                </a:lnTo>
                <a:lnTo>
                  <a:pt x="1073" y="598"/>
                </a:lnTo>
                <a:lnTo>
                  <a:pt x="1075" y="598"/>
                </a:lnTo>
                <a:lnTo>
                  <a:pt x="1075" y="595"/>
                </a:lnTo>
                <a:lnTo>
                  <a:pt x="1075" y="593"/>
                </a:lnTo>
                <a:lnTo>
                  <a:pt x="1073" y="593"/>
                </a:lnTo>
                <a:lnTo>
                  <a:pt x="1070" y="588"/>
                </a:lnTo>
                <a:lnTo>
                  <a:pt x="1068" y="586"/>
                </a:lnTo>
                <a:lnTo>
                  <a:pt x="1063" y="583"/>
                </a:lnTo>
                <a:lnTo>
                  <a:pt x="1061" y="581"/>
                </a:lnTo>
                <a:lnTo>
                  <a:pt x="1056" y="581"/>
                </a:lnTo>
                <a:lnTo>
                  <a:pt x="1056" y="566"/>
                </a:lnTo>
                <a:lnTo>
                  <a:pt x="1053" y="566"/>
                </a:lnTo>
                <a:lnTo>
                  <a:pt x="1053" y="564"/>
                </a:lnTo>
                <a:lnTo>
                  <a:pt x="1053" y="566"/>
                </a:lnTo>
                <a:lnTo>
                  <a:pt x="1048" y="566"/>
                </a:lnTo>
                <a:lnTo>
                  <a:pt x="1048" y="581"/>
                </a:lnTo>
                <a:lnTo>
                  <a:pt x="1048" y="581"/>
                </a:lnTo>
                <a:lnTo>
                  <a:pt x="1046" y="581"/>
                </a:lnTo>
                <a:lnTo>
                  <a:pt x="1041" y="583"/>
                </a:lnTo>
                <a:lnTo>
                  <a:pt x="1039" y="586"/>
                </a:lnTo>
                <a:lnTo>
                  <a:pt x="1036" y="588"/>
                </a:lnTo>
                <a:lnTo>
                  <a:pt x="1034" y="593"/>
                </a:lnTo>
                <a:lnTo>
                  <a:pt x="1031" y="593"/>
                </a:lnTo>
                <a:lnTo>
                  <a:pt x="1031" y="595"/>
                </a:lnTo>
                <a:lnTo>
                  <a:pt x="1031" y="598"/>
                </a:lnTo>
                <a:lnTo>
                  <a:pt x="1034" y="598"/>
                </a:lnTo>
                <a:lnTo>
                  <a:pt x="1034" y="625"/>
                </a:lnTo>
                <a:lnTo>
                  <a:pt x="1014" y="629"/>
                </a:lnTo>
                <a:lnTo>
                  <a:pt x="995" y="639"/>
                </a:lnTo>
                <a:lnTo>
                  <a:pt x="978" y="651"/>
                </a:lnTo>
                <a:lnTo>
                  <a:pt x="964" y="668"/>
                </a:lnTo>
                <a:lnTo>
                  <a:pt x="956" y="685"/>
                </a:lnTo>
                <a:lnTo>
                  <a:pt x="949" y="685"/>
                </a:lnTo>
                <a:lnTo>
                  <a:pt x="937" y="688"/>
                </a:lnTo>
                <a:lnTo>
                  <a:pt x="937" y="693"/>
                </a:lnTo>
                <a:lnTo>
                  <a:pt x="935" y="695"/>
                </a:lnTo>
                <a:lnTo>
                  <a:pt x="925" y="695"/>
                </a:lnTo>
                <a:lnTo>
                  <a:pt x="925" y="697"/>
                </a:lnTo>
                <a:lnTo>
                  <a:pt x="922" y="700"/>
                </a:lnTo>
                <a:lnTo>
                  <a:pt x="896" y="700"/>
                </a:lnTo>
                <a:lnTo>
                  <a:pt x="881" y="702"/>
                </a:lnTo>
                <a:lnTo>
                  <a:pt x="884" y="824"/>
                </a:lnTo>
                <a:lnTo>
                  <a:pt x="867" y="824"/>
                </a:lnTo>
                <a:lnTo>
                  <a:pt x="867" y="807"/>
                </a:lnTo>
                <a:lnTo>
                  <a:pt x="864" y="807"/>
                </a:lnTo>
                <a:lnTo>
                  <a:pt x="864" y="807"/>
                </a:lnTo>
                <a:lnTo>
                  <a:pt x="864" y="807"/>
                </a:lnTo>
                <a:lnTo>
                  <a:pt x="862" y="807"/>
                </a:lnTo>
                <a:lnTo>
                  <a:pt x="862" y="824"/>
                </a:lnTo>
                <a:lnTo>
                  <a:pt x="855" y="824"/>
                </a:lnTo>
                <a:lnTo>
                  <a:pt x="850" y="826"/>
                </a:lnTo>
                <a:lnTo>
                  <a:pt x="850" y="838"/>
                </a:lnTo>
                <a:lnTo>
                  <a:pt x="850" y="838"/>
                </a:lnTo>
                <a:lnTo>
                  <a:pt x="835" y="838"/>
                </a:lnTo>
                <a:lnTo>
                  <a:pt x="833" y="819"/>
                </a:lnTo>
                <a:lnTo>
                  <a:pt x="833" y="819"/>
                </a:lnTo>
                <a:lnTo>
                  <a:pt x="833" y="819"/>
                </a:lnTo>
                <a:lnTo>
                  <a:pt x="830" y="819"/>
                </a:lnTo>
                <a:lnTo>
                  <a:pt x="828" y="819"/>
                </a:lnTo>
                <a:lnTo>
                  <a:pt x="828" y="838"/>
                </a:lnTo>
                <a:lnTo>
                  <a:pt x="818" y="838"/>
                </a:lnTo>
                <a:lnTo>
                  <a:pt x="814" y="841"/>
                </a:lnTo>
                <a:lnTo>
                  <a:pt x="814" y="841"/>
                </a:lnTo>
                <a:lnTo>
                  <a:pt x="809" y="841"/>
                </a:lnTo>
                <a:lnTo>
                  <a:pt x="811" y="90"/>
                </a:lnTo>
                <a:lnTo>
                  <a:pt x="782" y="32"/>
                </a:lnTo>
                <a:lnTo>
                  <a:pt x="751" y="32"/>
                </a:lnTo>
                <a:lnTo>
                  <a:pt x="734" y="0"/>
                </a:lnTo>
                <a:lnTo>
                  <a:pt x="508" y="0"/>
                </a:lnTo>
                <a:lnTo>
                  <a:pt x="508" y="32"/>
                </a:lnTo>
                <a:lnTo>
                  <a:pt x="448" y="32"/>
                </a:lnTo>
                <a:lnTo>
                  <a:pt x="445" y="855"/>
                </a:lnTo>
                <a:lnTo>
                  <a:pt x="438" y="848"/>
                </a:lnTo>
                <a:lnTo>
                  <a:pt x="438" y="836"/>
                </a:lnTo>
                <a:lnTo>
                  <a:pt x="436" y="746"/>
                </a:lnTo>
                <a:lnTo>
                  <a:pt x="436" y="739"/>
                </a:lnTo>
                <a:lnTo>
                  <a:pt x="431" y="739"/>
                </a:lnTo>
                <a:lnTo>
                  <a:pt x="429" y="739"/>
                </a:lnTo>
                <a:lnTo>
                  <a:pt x="429" y="746"/>
                </a:lnTo>
                <a:lnTo>
                  <a:pt x="429" y="758"/>
                </a:lnTo>
                <a:lnTo>
                  <a:pt x="404" y="758"/>
                </a:lnTo>
                <a:lnTo>
                  <a:pt x="404" y="756"/>
                </a:lnTo>
                <a:lnTo>
                  <a:pt x="399" y="746"/>
                </a:lnTo>
                <a:lnTo>
                  <a:pt x="399" y="693"/>
                </a:lnTo>
                <a:lnTo>
                  <a:pt x="392" y="676"/>
                </a:lnTo>
                <a:lnTo>
                  <a:pt x="392" y="622"/>
                </a:lnTo>
                <a:lnTo>
                  <a:pt x="378" y="561"/>
                </a:lnTo>
                <a:lnTo>
                  <a:pt x="380" y="561"/>
                </a:lnTo>
                <a:lnTo>
                  <a:pt x="380" y="547"/>
                </a:lnTo>
                <a:lnTo>
                  <a:pt x="375" y="547"/>
                </a:lnTo>
                <a:lnTo>
                  <a:pt x="375" y="547"/>
                </a:lnTo>
                <a:lnTo>
                  <a:pt x="375" y="547"/>
                </a:lnTo>
                <a:lnTo>
                  <a:pt x="368" y="547"/>
                </a:lnTo>
                <a:lnTo>
                  <a:pt x="368" y="554"/>
                </a:lnTo>
                <a:lnTo>
                  <a:pt x="366" y="554"/>
                </a:lnTo>
                <a:lnTo>
                  <a:pt x="366" y="569"/>
                </a:lnTo>
                <a:lnTo>
                  <a:pt x="368" y="569"/>
                </a:lnTo>
                <a:lnTo>
                  <a:pt x="358" y="610"/>
                </a:lnTo>
                <a:lnTo>
                  <a:pt x="346" y="481"/>
                </a:lnTo>
                <a:lnTo>
                  <a:pt x="351" y="481"/>
                </a:lnTo>
                <a:lnTo>
                  <a:pt x="351" y="479"/>
                </a:lnTo>
                <a:lnTo>
                  <a:pt x="351" y="479"/>
                </a:lnTo>
                <a:lnTo>
                  <a:pt x="351" y="469"/>
                </a:lnTo>
                <a:lnTo>
                  <a:pt x="344" y="469"/>
                </a:lnTo>
                <a:lnTo>
                  <a:pt x="337" y="372"/>
                </a:lnTo>
                <a:lnTo>
                  <a:pt x="341" y="372"/>
                </a:lnTo>
                <a:lnTo>
                  <a:pt x="341" y="348"/>
                </a:lnTo>
                <a:lnTo>
                  <a:pt x="341" y="309"/>
                </a:lnTo>
                <a:lnTo>
                  <a:pt x="320" y="309"/>
                </a:lnTo>
                <a:lnTo>
                  <a:pt x="320" y="348"/>
                </a:lnTo>
                <a:lnTo>
                  <a:pt x="320" y="372"/>
                </a:lnTo>
                <a:lnTo>
                  <a:pt x="324" y="372"/>
                </a:lnTo>
                <a:lnTo>
                  <a:pt x="324" y="374"/>
                </a:lnTo>
                <a:lnTo>
                  <a:pt x="317" y="469"/>
                </a:lnTo>
                <a:lnTo>
                  <a:pt x="312" y="469"/>
                </a:lnTo>
                <a:lnTo>
                  <a:pt x="312" y="472"/>
                </a:lnTo>
                <a:lnTo>
                  <a:pt x="312" y="479"/>
                </a:lnTo>
                <a:lnTo>
                  <a:pt x="312" y="481"/>
                </a:lnTo>
                <a:lnTo>
                  <a:pt x="317" y="481"/>
                </a:lnTo>
                <a:lnTo>
                  <a:pt x="305" y="610"/>
                </a:lnTo>
                <a:lnTo>
                  <a:pt x="295" y="566"/>
                </a:lnTo>
                <a:lnTo>
                  <a:pt x="295" y="561"/>
                </a:lnTo>
                <a:lnTo>
                  <a:pt x="298" y="561"/>
                </a:lnTo>
                <a:lnTo>
                  <a:pt x="298" y="547"/>
                </a:lnTo>
                <a:lnTo>
                  <a:pt x="290" y="547"/>
                </a:lnTo>
                <a:lnTo>
                  <a:pt x="290" y="547"/>
                </a:lnTo>
                <a:lnTo>
                  <a:pt x="290" y="547"/>
                </a:lnTo>
                <a:lnTo>
                  <a:pt x="286" y="547"/>
                </a:lnTo>
                <a:lnTo>
                  <a:pt x="286" y="554"/>
                </a:lnTo>
                <a:lnTo>
                  <a:pt x="286" y="554"/>
                </a:lnTo>
                <a:lnTo>
                  <a:pt x="286" y="569"/>
                </a:lnTo>
                <a:lnTo>
                  <a:pt x="288" y="569"/>
                </a:lnTo>
                <a:lnTo>
                  <a:pt x="276" y="622"/>
                </a:lnTo>
                <a:lnTo>
                  <a:pt x="276" y="622"/>
                </a:lnTo>
                <a:lnTo>
                  <a:pt x="274" y="627"/>
                </a:lnTo>
                <a:lnTo>
                  <a:pt x="274" y="676"/>
                </a:lnTo>
                <a:lnTo>
                  <a:pt x="269" y="693"/>
                </a:lnTo>
                <a:lnTo>
                  <a:pt x="269" y="693"/>
                </a:lnTo>
                <a:lnTo>
                  <a:pt x="269" y="693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695"/>
                </a:lnTo>
                <a:lnTo>
                  <a:pt x="269" y="746"/>
                </a:lnTo>
                <a:lnTo>
                  <a:pt x="261" y="756"/>
                </a:lnTo>
                <a:lnTo>
                  <a:pt x="261" y="756"/>
                </a:lnTo>
                <a:lnTo>
                  <a:pt x="261" y="758"/>
                </a:lnTo>
                <a:lnTo>
                  <a:pt x="261" y="758"/>
                </a:lnTo>
                <a:lnTo>
                  <a:pt x="252" y="758"/>
                </a:lnTo>
                <a:lnTo>
                  <a:pt x="252" y="748"/>
                </a:lnTo>
                <a:lnTo>
                  <a:pt x="244" y="748"/>
                </a:lnTo>
                <a:lnTo>
                  <a:pt x="244" y="712"/>
                </a:lnTo>
                <a:lnTo>
                  <a:pt x="244" y="710"/>
                </a:lnTo>
                <a:lnTo>
                  <a:pt x="240" y="710"/>
                </a:lnTo>
                <a:lnTo>
                  <a:pt x="225" y="574"/>
                </a:lnTo>
                <a:lnTo>
                  <a:pt x="225" y="574"/>
                </a:lnTo>
                <a:lnTo>
                  <a:pt x="232" y="574"/>
                </a:lnTo>
                <a:lnTo>
                  <a:pt x="232" y="537"/>
                </a:lnTo>
                <a:lnTo>
                  <a:pt x="215" y="537"/>
                </a:lnTo>
                <a:lnTo>
                  <a:pt x="215" y="574"/>
                </a:lnTo>
                <a:lnTo>
                  <a:pt x="220" y="574"/>
                </a:lnTo>
                <a:lnTo>
                  <a:pt x="208" y="710"/>
                </a:lnTo>
                <a:lnTo>
                  <a:pt x="208" y="710"/>
                </a:lnTo>
                <a:lnTo>
                  <a:pt x="208" y="710"/>
                </a:lnTo>
                <a:lnTo>
                  <a:pt x="201" y="710"/>
                </a:lnTo>
                <a:lnTo>
                  <a:pt x="201" y="748"/>
                </a:lnTo>
                <a:lnTo>
                  <a:pt x="194" y="748"/>
                </a:lnTo>
                <a:lnTo>
                  <a:pt x="194" y="758"/>
                </a:lnTo>
                <a:lnTo>
                  <a:pt x="179" y="758"/>
                </a:lnTo>
                <a:lnTo>
                  <a:pt x="179" y="758"/>
                </a:lnTo>
                <a:lnTo>
                  <a:pt x="174" y="746"/>
                </a:lnTo>
                <a:lnTo>
                  <a:pt x="174" y="688"/>
                </a:lnTo>
                <a:lnTo>
                  <a:pt x="174" y="688"/>
                </a:lnTo>
                <a:lnTo>
                  <a:pt x="174" y="688"/>
                </a:lnTo>
                <a:lnTo>
                  <a:pt x="172" y="688"/>
                </a:lnTo>
                <a:lnTo>
                  <a:pt x="172" y="685"/>
                </a:lnTo>
                <a:lnTo>
                  <a:pt x="172" y="685"/>
                </a:lnTo>
                <a:lnTo>
                  <a:pt x="172" y="685"/>
                </a:lnTo>
                <a:lnTo>
                  <a:pt x="169" y="683"/>
                </a:lnTo>
                <a:lnTo>
                  <a:pt x="169" y="617"/>
                </a:lnTo>
                <a:lnTo>
                  <a:pt x="169" y="617"/>
                </a:lnTo>
                <a:lnTo>
                  <a:pt x="169" y="615"/>
                </a:lnTo>
                <a:lnTo>
                  <a:pt x="167" y="615"/>
                </a:lnTo>
                <a:lnTo>
                  <a:pt x="167" y="615"/>
                </a:lnTo>
                <a:lnTo>
                  <a:pt x="167" y="610"/>
                </a:lnTo>
                <a:lnTo>
                  <a:pt x="167" y="610"/>
                </a:lnTo>
                <a:lnTo>
                  <a:pt x="167" y="610"/>
                </a:lnTo>
                <a:lnTo>
                  <a:pt x="165" y="610"/>
                </a:lnTo>
                <a:lnTo>
                  <a:pt x="165" y="610"/>
                </a:lnTo>
                <a:lnTo>
                  <a:pt x="155" y="569"/>
                </a:lnTo>
                <a:lnTo>
                  <a:pt x="157" y="569"/>
                </a:lnTo>
                <a:lnTo>
                  <a:pt x="157" y="557"/>
                </a:lnTo>
                <a:lnTo>
                  <a:pt x="155" y="557"/>
                </a:lnTo>
                <a:lnTo>
                  <a:pt x="155" y="547"/>
                </a:lnTo>
                <a:lnTo>
                  <a:pt x="148" y="547"/>
                </a:lnTo>
                <a:lnTo>
                  <a:pt x="148" y="547"/>
                </a:lnTo>
                <a:lnTo>
                  <a:pt x="148" y="547"/>
                </a:lnTo>
                <a:lnTo>
                  <a:pt x="143" y="547"/>
                </a:lnTo>
                <a:lnTo>
                  <a:pt x="143" y="561"/>
                </a:lnTo>
                <a:lnTo>
                  <a:pt x="145" y="561"/>
                </a:lnTo>
                <a:lnTo>
                  <a:pt x="136" y="603"/>
                </a:lnTo>
                <a:lnTo>
                  <a:pt x="123" y="479"/>
                </a:lnTo>
                <a:lnTo>
                  <a:pt x="131" y="476"/>
                </a:lnTo>
                <a:lnTo>
                  <a:pt x="131" y="476"/>
                </a:lnTo>
                <a:lnTo>
                  <a:pt x="131" y="467"/>
                </a:lnTo>
                <a:lnTo>
                  <a:pt x="128" y="464"/>
                </a:lnTo>
                <a:lnTo>
                  <a:pt x="123" y="464"/>
                </a:lnTo>
                <a:lnTo>
                  <a:pt x="116" y="370"/>
                </a:lnTo>
                <a:lnTo>
                  <a:pt x="116" y="370"/>
                </a:lnTo>
                <a:lnTo>
                  <a:pt x="121" y="370"/>
                </a:lnTo>
                <a:lnTo>
                  <a:pt x="121" y="343"/>
                </a:lnTo>
                <a:lnTo>
                  <a:pt x="121" y="304"/>
                </a:lnTo>
                <a:lnTo>
                  <a:pt x="99" y="304"/>
                </a:lnTo>
                <a:lnTo>
                  <a:pt x="99" y="343"/>
                </a:lnTo>
                <a:lnTo>
                  <a:pt x="99" y="370"/>
                </a:lnTo>
                <a:lnTo>
                  <a:pt x="104" y="370"/>
                </a:lnTo>
                <a:lnTo>
                  <a:pt x="97" y="464"/>
                </a:lnTo>
                <a:lnTo>
                  <a:pt x="90" y="464"/>
                </a:lnTo>
                <a:lnTo>
                  <a:pt x="90" y="474"/>
                </a:lnTo>
                <a:lnTo>
                  <a:pt x="90" y="474"/>
                </a:lnTo>
                <a:lnTo>
                  <a:pt x="90" y="476"/>
                </a:lnTo>
                <a:lnTo>
                  <a:pt x="94" y="476"/>
                </a:lnTo>
                <a:lnTo>
                  <a:pt x="82" y="603"/>
                </a:lnTo>
                <a:lnTo>
                  <a:pt x="75" y="569"/>
                </a:lnTo>
                <a:lnTo>
                  <a:pt x="75" y="569"/>
                </a:lnTo>
                <a:lnTo>
                  <a:pt x="75" y="554"/>
                </a:lnTo>
                <a:lnTo>
                  <a:pt x="70" y="554"/>
                </a:lnTo>
                <a:lnTo>
                  <a:pt x="70" y="549"/>
                </a:lnTo>
                <a:lnTo>
                  <a:pt x="65" y="549"/>
                </a:lnTo>
                <a:lnTo>
                  <a:pt x="65" y="547"/>
                </a:lnTo>
                <a:lnTo>
                  <a:pt x="65" y="549"/>
                </a:lnTo>
                <a:lnTo>
                  <a:pt x="60" y="549"/>
                </a:lnTo>
                <a:lnTo>
                  <a:pt x="60" y="561"/>
                </a:lnTo>
                <a:lnTo>
                  <a:pt x="63" y="561"/>
                </a:lnTo>
                <a:lnTo>
                  <a:pt x="51" y="610"/>
                </a:lnTo>
                <a:lnTo>
                  <a:pt x="51" y="610"/>
                </a:lnTo>
                <a:lnTo>
                  <a:pt x="48" y="610"/>
                </a:lnTo>
                <a:lnTo>
                  <a:pt x="46" y="610"/>
                </a:lnTo>
                <a:lnTo>
                  <a:pt x="46" y="683"/>
                </a:lnTo>
                <a:lnTo>
                  <a:pt x="41" y="685"/>
                </a:lnTo>
                <a:lnTo>
                  <a:pt x="41" y="700"/>
                </a:lnTo>
                <a:lnTo>
                  <a:pt x="41" y="746"/>
                </a:lnTo>
                <a:lnTo>
                  <a:pt x="34" y="756"/>
                </a:lnTo>
                <a:lnTo>
                  <a:pt x="34" y="758"/>
                </a:lnTo>
                <a:lnTo>
                  <a:pt x="19" y="758"/>
                </a:lnTo>
                <a:lnTo>
                  <a:pt x="17" y="746"/>
                </a:lnTo>
                <a:lnTo>
                  <a:pt x="17" y="739"/>
                </a:lnTo>
                <a:lnTo>
                  <a:pt x="17" y="739"/>
                </a:lnTo>
                <a:lnTo>
                  <a:pt x="12" y="739"/>
                </a:lnTo>
                <a:lnTo>
                  <a:pt x="12" y="746"/>
                </a:lnTo>
                <a:lnTo>
                  <a:pt x="7" y="836"/>
                </a:lnTo>
                <a:lnTo>
                  <a:pt x="7" y="848"/>
                </a:lnTo>
                <a:lnTo>
                  <a:pt x="5" y="851"/>
                </a:lnTo>
                <a:lnTo>
                  <a:pt x="10" y="365"/>
                </a:lnTo>
                <a:lnTo>
                  <a:pt x="12" y="3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>
            <a:off x="4070883" y="2652781"/>
            <a:ext cx="2027498" cy="2261074"/>
          </a:xfrm>
          <a:custGeom>
            <a:avLst/>
            <a:gdLst>
              <a:gd name="T0" fmla="*/ 1242 w 1276"/>
              <a:gd name="T1" fmla="*/ 529 h 1423"/>
              <a:gd name="T2" fmla="*/ 1225 w 1276"/>
              <a:gd name="T3" fmla="*/ 527 h 1423"/>
              <a:gd name="T4" fmla="*/ 1196 w 1276"/>
              <a:gd name="T5" fmla="*/ 505 h 1423"/>
              <a:gd name="T6" fmla="*/ 1172 w 1276"/>
              <a:gd name="T7" fmla="*/ 483 h 1423"/>
              <a:gd name="T8" fmla="*/ 1148 w 1276"/>
              <a:gd name="T9" fmla="*/ 461 h 1423"/>
              <a:gd name="T10" fmla="*/ 1126 w 1276"/>
              <a:gd name="T11" fmla="*/ 439 h 1423"/>
              <a:gd name="T12" fmla="*/ 1043 w 1276"/>
              <a:gd name="T13" fmla="*/ 434 h 1423"/>
              <a:gd name="T14" fmla="*/ 1005 w 1276"/>
              <a:gd name="T15" fmla="*/ 447 h 1423"/>
              <a:gd name="T16" fmla="*/ 985 w 1276"/>
              <a:gd name="T17" fmla="*/ 461 h 1423"/>
              <a:gd name="T18" fmla="*/ 981 w 1276"/>
              <a:gd name="T19" fmla="*/ 481 h 1423"/>
              <a:gd name="T20" fmla="*/ 959 w 1276"/>
              <a:gd name="T21" fmla="*/ 495 h 1423"/>
              <a:gd name="T22" fmla="*/ 939 w 1276"/>
              <a:gd name="T23" fmla="*/ 505 h 1423"/>
              <a:gd name="T24" fmla="*/ 937 w 1276"/>
              <a:gd name="T25" fmla="*/ 524 h 1423"/>
              <a:gd name="T26" fmla="*/ 913 w 1276"/>
              <a:gd name="T27" fmla="*/ 529 h 1423"/>
              <a:gd name="T28" fmla="*/ 840 w 1276"/>
              <a:gd name="T29" fmla="*/ 534 h 1423"/>
              <a:gd name="T30" fmla="*/ 840 w 1276"/>
              <a:gd name="T31" fmla="*/ 595 h 1423"/>
              <a:gd name="T32" fmla="*/ 765 w 1276"/>
              <a:gd name="T33" fmla="*/ 876 h 1423"/>
              <a:gd name="T34" fmla="*/ 763 w 1276"/>
              <a:gd name="T35" fmla="*/ 544 h 1423"/>
              <a:gd name="T36" fmla="*/ 690 w 1276"/>
              <a:gd name="T37" fmla="*/ 539 h 1423"/>
              <a:gd name="T38" fmla="*/ 668 w 1276"/>
              <a:gd name="T39" fmla="*/ 534 h 1423"/>
              <a:gd name="T40" fmla="*/ 661 w 1276"/>
              <a:gd name="T41" fmla="*/ 515 h 1423"/>
              <a:gd name="T42" fmla="*/ 646 w 1276"/>
              <a:gd name="T43" fmla="*/ 502 h 1423"/>
              <a:gd name="T44" fmla="*/ 625 w 1276"/>
              <a:gd name="T45" fmla="*/ 490 h 1423"/>
              <a:gd name="T46" fmla="*/ 617 w 1276"/>
              <a:gd name="T47" fmla="*/ 471 h 1423"/>
              <a:gd name="T48" fmla="*/ 600 w 1276"/>
              <a:gd name="T49" fmla="*/ 456 h 1423"/>
              <a:gd name="T50" fmla="*/ 559 w 1276"/>
              <a:gd name="T51" fmla="*/ 444 h 1423"/>
              <a:gd name="T52" fmla="*/ 482 w 1276"/>
              <a:gd name="T53" fmla="*/ 449 h 1423"/>
              <a:gd name="T54" fmla="*/ 460 w 1276"/>
              <a:gd name="T55" fmla="*/ 471 h 1423"/>
              <a:gd name="T56" fmla="*/ 436 w 1276"/>
              <a:gd name="T57" fmla="*/ 493 h 1423"/>
              <a:gd name="T58" fmla="*/ 411 w 1276"/>
              <a:gd name="T59" fmla="*/ 512 h 1423"/>
              <a:gd name="T60" fmla="*/ 385 w 1276"/>
              <a:gd name="T61" fmla="*/ 534 h 1423"/>
              <a:gd name="T62" fmla="*/ 382 w 1276"/>
              <a:gd name="T63" fmla="*/ 536 h 1423"/>
              <a:gd name="T64" fmla="*/ 322 w 1276"/>
              <a:gd name="T65" fmla="*/ 328 h 1423"/>
              <a:gd name="T66" fmla="*/ 264 w 1276"/>
              <a:gd name="T67" fmla="*/ 274 h 1423"/>
              <a:gd name="T68" fmla="*/ 201 w 1276"/>
              <a:gd name="T69" fmla="*/ 233 h 1423"/>
              <a:gd name="T70" fmla="*/ 179 w 1276"/>
              <a:gd name="T71" fmla="*/ 328 h 1423"/>
              <a:gd name="T72" fmla="*/ 181 w 1276"/>
              <a:gd name="T73" fmla="*/ 255 h 1423"/>
              <a:gd name="T74" fmla="*/ 179 w 1276"/>
              <a:gd name="T75" fmla="*/ 252 h 1423"/>
              <a:gd name="T76" fmla="*/ 181 w 1276"/>
              <a:gd name="T77" fmla="*/ 213 h 1423"/>
              <a:gd name="T78" fmla="*/ 179 w 1276"/>
              <a:gd name="T79" fmla="*/ 213 h 1423"/>
              <a:gd name="T80" fmla="*/ 181 w 1276"/>
              <a:gd name="T81" fmla="*/ 174 h 1423"/>
              <a:gd name="T82" fmla="*/ 179 w 1276"/>
              <a:gd name="T83" fmla="*/ 172 h 1423"/>
              <a:gd name="T84" fmla="*/ 116 w 1276"/>
              <a:gd name="T85" fmla="*/ 109 h 1423"/>
              <a:gd name="T86" fmla="*/ 29 w 1276"/>
              <a:gd name="T87" fmla="*/ 104 h 1423"/>
              <a:gd name="T88" fmla="*/ 29 w 1276"/>
              <a:gd name="T89" fmla="*/ 31 h 1423"/>
              <a:gd name="T90" fmla="*/ 29 w 1276"/>
              <a:gd name="T91" fmla="*/ 9 h 1423"/>
              <a:gd name="T92" fmla="*/ 29 w 1276"/>
              <a:gd name="T93" fmla="*/ 0 h 1423"/>
              <a:gd name="T94" fmla="*/ 0 w 1276"/>
              <a:gd name="T95" fmla="*/ 1423 h 1423"/>
              <a:gd name="T96" fmla="*/ 1276 w 1276"/>
              <a:gd name="T97" fmla="*/ 534 h 1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76" h="1423">
                <a:moveTo>
                  <a:pt x="1276" y="534"/>
                </a:moveTo>
                <a:lnTo>
                  <a:pt x="1242" y="529"/>
                </a:lnTo>
                <a:lnTo>
                  <a:pt x="1223" y="532"/>
                </a:lnTo>
                <a:lnTo>
                  <a:pt x="1225" y="527"/>
                </a:lnTo>
                <a:lnTo>
                  <a:pt x="1196" y="524"/>
                </a:lnTo>
                <a:lnTo>
                  <a:pt x="1196" y="505"/>
                </a:lnTo>
                <a:lnTo>
                  <a:pt x="1172" y="502"/>
                </a:lnTo>
                <a:lnTo>
                  <a:pt x="1172" y="483"/>
                </a:lnTo>
                <a:lnTo>
                  <a:pt x="1148" y="481"/>
                </a:lnTo>
                <a:lnTo>
                  <a:pt x="1148" y="461"/>
                </a:lnTo>
                <a:lnTo>
                  <a:pt x="1123" y="459"/>
                </a:lnTo>
                <a:lnTo>
                  <a:pt x="1126" y="439"/>
                </a:lnTo>
                <a:lnTo>
                  <a:pt x="1094" y="434"/>
                </a:lnTo>
                <a:lnTo>
                  <a:pt x="1043" y="434"/>
                </a:lnTo>
                <a:lnTo>
                  <a:pt x="1007" y="439"/>
                </a:lnTo>
                <a:lnTo>
                  <a:pt x="1005" y="447"/>
                </a:lnTo>
                <a:lnTo>
                  <a:pt x="1005" y="459"/>
                </a:lnTo>
                <a:lnTo>
                  <a:pt x="985" y="461"/>
                </a:lnTo>
                <a:lnTo>
                  <a:pt x="983" y="471"/>
                </a:lnTo>
                <a:lnTo>
                  <a:pt x="981" y="481"/>
                </a:lnTo>
                <a:lnTo>
                  <a:pt x="964" y="483"/>
                </a:lnTo>
                <a:lnTo>
                  <a:pt x="959" y="495"/>
                </a:lnTo>
                <a:lnTo>
                  <a:pt x="959" y="502"/>
                </a:lnTo>
                <a:lnTo>
                  <a:pt x="939" y="505"/>
                </a:lnTo>
                <a:lnTo>
                  <a:pt x="937" y="517"/>
                </a:lnTo>
                <a:lnTo>
                  <a:pt x="937" y="524"/>
                </a:lnTo>
                <a:lnTo>
                  <a:pt x="915" y="527"/>
                </a:lnTo>
                <a:lnTo>
                  <a:pt x="913" y="529"/>
                </a:lnTo>
                <a:lnTo>
                  <a:pt x="893" y="527"/>
                </a:lnTo>
                <a:lnTo>
                  <a:pt x="840" y="534"/>
                </a:lnTo>
                <a:lnTo>
                  <a:pt x="840" y="595"/>
                </a:lnTo>
                <a:lnTo>
                  <a:pt x="840" y="595"/>
                </a:lnTo>
                <a:lnTo>
                  <a:pt x="840" y="876"/>
                </a:lnTo>
                <a:lnTo>
                  <a:pt x="765" y="876"/>
                </a:lnTo>
                <a:lnTo>
                  <a:pt x="763" y="600"/>
                </a:lnTo>
                <a:lnTo>
                  <a:pt x="763" y="544"/>
                </a:lnTo>
                <a:lnTo>
                  <a:pt x="707" y="536"/>
                </a:lnTo>
                <a:lnTo>
                  <a:pt x="690" y="539"/>
                </a:lnTo>
                <a:lnTo>
                  <a:pt x="688" y="536"/>
                </a:lnTo>
                <a:lnTo>
                  <a:pt x="668" y="534"/>
                </a:lnTo>
                <a:lnTo>
                  <a:pt x="668" y="527"/>
                </a:lnTo>
                <a:lnTo>
                  <a:pt x="661" y="515"/>
                </a:lnTo>
                <a:lnTo>
                  <a:pt x="646" y="512"/>
                </a:lnTo>
                <a:lnTo>
                  <a:pt x="646" y="502"/>
                </a:lnTo>
                <a:lnTo>
                  <a:pt x="639" y="493"/>
                </a:lnTo>
                <a:lnTo>
                  <a:pt x="625" y="490"/>
                </a:lnTo>
                <a:lnTo>
                  <a:pt x="625" y="481"/>
                </a:lnTo>
                <a:lnTo>
                  <a:pt x="617" y="471"/>
                </a:lnTo>
                <a:lnTo>
                  <a:pt x="603" y="468"/>
                </a:lnTo>
                <a:lnTo>
                  <a:pt x="600" y="456"/>
                </a:lnTo>
                <a:lnTo>
                  <a:pt x="598" y="449"/>
                </a:lnTo>
                <a:lnTo>
                  <a:pt x="559" y="444"/>
                </a:lnTo>
                <a:lnTo>
                  <a:pt x="511" y="444"/>
                </a:lnTo>
                <a:lnTo>
                  <a:pt x="482" y="449"/>
                </a:lnTo>
                <a:lnTo>
                  <a:pt x="482" y="466"/>
                </a:lnTo>
                <a:lnTo>
                  <a:pt x="460" y="471"/>
                </a:lnTo>
                <a:lnTo>
                  <a:pt x="460" y="488"/>
                </a:lnTo>
                <a:lnTo>
                  <a:pt x="436" y="493"/>
                </a:lnTo>
                <a:lnTo>
                  <a:pt x="436" y="510"/>
                </a:lnTo>
                <a:lnTo>
                  <a:pt x="411" y="512"/>
                </a:lnTo>
                <a:lnTo>
                  <a:pt x="411" y="532"/>
                </a:lnTo>
                <a:lnTo>
                  <a:pt x="385" y="534"/>
                </a:lnTo>
                <a:lnTo>
                  <a:pt x="385" y="536"/>
                </a:lnTo>
                <a:lnTo>
                  <a:pt x="382" y="536"/>
                </a:lnTo>
                <a:lnTo>
                  <a:pt x="382" y="328"/>
                </a:lnTo>
                <a:lnTo>
                  <a:pt x="322" y="328"/>
                </a:lnTo>
                <a:lnTo>
                  <a:pt x="322" y="274"/>
                </a:lnTo>
                <a:lnTo>
                  <a:pt x="264" y="274"/>
                </a:lnTo>
                <a:lnTo>
                  <a:pt x="264" y="233"/>
                </a:lnTo>
                <a:lnTo>
                  <a:pt x="201" y="233"/>
                </a:lnTo>
                <a:lnTo>
                  <a:pt x="201" y="328"/>
                </a:lnTo>
                <a:lnTo>
                  <a:pt x="179" y="328"/>
                </a:lnTo>
                <a:lnTo>
                  <a:pt x="179" y="257"/>
                </a:lnTo>
                <a:lnTo>
                  <a:pt x="181" y="255"/>
                </a:lnTo>
                <a:lnTo>
                  <a:pt x="181" y="252"/>
                </a:lnTo>
                <a:lnTo>
                  <a:pt x="179" y="252"/>
                </a:lnTo>
                <a:lnTo>
                  <a:pt x="179" y="218"/>
                </a:lnTo>
                <a:lnTo>
                  <a:pt x="181" y="213"/>
                </a:lnTo>
                <a:lnTo>
                  <a:pt x="181" y="213"/>
                </a:lnTo>
                <a:lnTo>
                  <a:pt x="179" y="213"/>
                </a:lnTo>
                <a:lnTo>
                  <a:pt x="179" y="177"/>
                </a:lnTo>
                <a:lnTo>
                  <a:pt x="181" y="174"/>
                </a:lnTo>
                <a:lnTo>
                  <a:pt x="181" y="172"/>
                </a:lnTo>
                <a:lnTo>
                  <a:pt x="179" y="172"/>
                </a:lnTo>
                <a:lnTo>
                  <a:pt x="179" y="114"/>
                </a:lnTo>
                <a:lnTo>
                  <a:pt x="116" y="109"/>
                </a:lnTo>
                <a:lnTo>
                  <a:pt x="43" y="104"/>
                </a:lnTo>
                <a:lnTo>
                  <a:pt x="29" y="104"/>
                </a:lnTo>
                <a:lnTo>
                  <a:pt x="29" y="51"/>
                </a:lnTo>
                <a:lnTo>
                  <a:pt x="29" y="31"/>
                </a:lnTo>
                <a:lnTo>
                  <a:pt x="29" y="26"/>
                </a:lnTo>
                <a:lnTo>
                  <a:pt x="29" y="9"/>
                </a:lnTo>
                <a:lnTo>
                  <a:pt x="29" y="4"/>
                </a:lnTo>
                <a:lnTo>
                  <a:pt x="29" y="0"/>
                </a:lnTo>
                <a:lnTo>
                  <a:pt x="0" y="0"/>
                </a:lnTo>
                <a:lnTo>
                  <a:pt x="0" y="1423"/>
                </a:lnTo>
                <a:lnTo>
                  <a:pt x="1276" y="1423"/>
                </a:lnTo>
                <a:lnTo>
                  <a:pt x="1276" y="5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17"/>
          <p:cNvSpPr>
            <a:spLocks/>
          </p:cNvSpPr>
          <p:nvPr/>
        </p:nvSpPr>
        <p:spPr bwMode="auto">
          <a:xfrm>
            <a:off x="2035441" y="2169741"/>
            <a:ext cx="2035444" cy="2744114"/>
          </a:xfrm>
          <a:custGeom>
            <a:avLst/>
            <a:gdLst>
              <a:gd name="T0" fmla="*/ 1281 w 1281"/>
              <a:gd name="T1" fmla="*/ 1727 h 1727"/>
              <a:gd name="T2" fmla="*/ 1194 w 1281"/>
              <a:gd name="T3" fmla="*/ 304 h 1727"/>
              <a:gd name="T4" fmla="*/ 1194 w 1281"/>
              <a:gd name="T5" fmla="*/ 284 h 1727"/>
              <a:gd name="T6" fmla="*/ 1194 w 1281"/>
              <a:gd name="T7" fmla="*/ 265 h 1727"/>
              <a:gd name="T8" fmla="*/ 1080 w 1281"/>
              <a:gd name="T9" fmla="*/ 126 h 1727"/>
              <a:gd name="T10" fmla="*/ 1073 w 1281"/>
              <a:gd name="T11" fmla="*/ 80 h 1727"/>
              <a:gd name="T12" fmla="*/ 1063 w 1281"/>
              <a:gd name="T13" fmla="*/ 92 h 1727"/>
              <a:gd name="T14" fmla="*/ 1063 w 1281"/>
              <a:gd name="T15" fmla="*/ 12 h 1727"/>
              <a:gd name="T16" fmla="*/ 1061 w 1281"/>
              <a:gd name="T17" fmla="*/ 0 h 1727"/>
              <a:gd name="T18" fmla="*/ 1053 w 1281"/>
              <a:gd name="T19" fmla="*/ 92 h 1727"/>
              <a:gd name="T20" fmla="*/ 1053 w 1281"/>
              <a:gd name="T21" fmla="*/ 12 h 1727"/>
              <a:gd name="T22" fmla="*/ 1048 w 1281"/>
              <a:gd name="T23" fmla="*/ 0 h 1727"/>
              <a:gd name="T24" fmla="*/ 1041 w 1281"/>
              <a:gd name="T25" fmla="*/ 92 h 1727"/>
              <a:gd name="T26" fmla="*/ 1041 w 1281"/>
              <a:gd name="T27" fmla="*/ 12 h 1727"/>
              <a:gd name="T28" fmla="*/ 1039 w 1281"/>
              <a:gd name="T29" fmla="*/ 0 h 1727"/>
              <a:gd name="T30" fmla="*/ 1031 w 1281"/>
              <a:gd name="T31" fmla="*/ 92 h 1727"/>
              <a:gd name="T32" fmla="*/ 1031 w 1281"/>
              <a:gd name="T33" fmla="*/ 12 h 1727"/>
              <a:gd name="T34" fmla="*/ 1027 w 1281"/>
              <a:gd name="T35" fmla="*/ 0 h 1727"/>
              <a:gd name="T36" fmla="*/ 1019 w 1281"/>
              <a:gd name="T37" fmla="*/ 92 h 1727"/>
              <a:gd name="T38" fmla="*/ 1019 w 1281"/>
              <a:gd name="T39" fmla="*/ 12 h 1727"/>
              <a:gd name="T40" fmla="*/ 1017 w 1281"/>
              <a:gd name="T41" fmla="*/ 0 h 1727"/>
              <a:gd name="T42" fmla="*/ 1010 w 1281"/>
              <a:gd name="T43" fmla="*/ 92 h 1727"/>
              <a:gd name="T44" fmla="*/ 1000 w 1281"/>
              <a:gd name="T45" fmla="*/ 80 h 1727"/>
              <a:gd name="T46" fmla="*/ 1000 w 1281"/>
              <a:gd name="T47" fmla="*/ 257 h 1727"/>
              <a:gd name="T48" fmla="*/ 1000 w 1281"/>
              <a:gd name="T49" fmla="*/ 282 h 1727"/>
              <a:gd name="T50" fmla="*/ 971 w 1281"/>
              <a:gd name="T51" fmla="*/ 304 h 1727"/>
              <a:gd name="T52" fmla="*/ 971 w 1281"/>
              <a:gd name="T53" fmla="*/ 313 h 1727"/>
              <a:gd name="T54" fmla="*/ 971 w 1281"/>
              <a:gd name="T55" fmla="*/ 335 h 1727"/>
              <a:gd name="T56" fmla="*/ 971 w 1281"/>
              <a:gd name="T57" fmla="*/ 403 h 1727"/>
              <a:gd name="T58" fmla="*/ 968 w 1281"/>
              <a:gd name="T59" fmla="*/ 413 h 1727"/>
              <a:gd name="T60" fmla="*/ 932 w 1281"/>
              <a:gd name="T61" fmla="*/ 738 h 1727"/>
              <a:gd name="T62" fmla="*/ 814 w 1281"/>
              <a:gd name="T63" fmla="*/ 515 h 1727"/>
              <a:gd name="T64" fmla="*/ 746 w 1281"/>
              <a:gd name="T65" fmla="*/ 386 h 1727"/>
              <a:gd name="T66" fmla="*/ 719 w 1281"/>
              <a:gd name="T67" fmla="*/ 515 h 1727"/>
              <a:gd name="T68" fmla="*/ 608 w 1281"/>
              <a:gd name="T69" fmla="*/ 386 h 1727"/>
              <a:gd name="T70" fmla="*/ 557 w 1281"/>
              <a:gd name="T71" fmla="*/ 515 h 1727"/>
              <a:gd name="T72" fmla="*/ 513 w 1281"/>
              <a:gd name="T73" fmla="*/ 1195 h 1727"/>
              <a:gd name="T74" fmla="*/ 458 w 1281"/>
              <a:gd name="T75" fmla="*/ 1200 h 1727"/>
              <a:gd name="T76" fmla="*/ 431 w 1281"/>
              <a:gd name="T77" fmla="*/ 1202 h 1727"/>
              <a:gd name="T78" fmla="*/ 412 w 1281"/>
              <a:gd name="T79" fmla="*/ 1180 h 1727"/>
              <a:gd name="T80" fmla="*/ 370 w 1281"/>
              <a:gd name="T81" fmla="*/ 1207 h 1727"/>
              <a:gd name="T82" fmla="*/ 370 w 1281"/>
              <a:gd name="T83" fmla="*/ 1210 h 1727"/>
              <a:gd name="T84" fmla="*/ 370 w 1281"/>
              <a:gd name="T85" fmla="*/ 1200 h 1727"/>
              <a:gd name="T86" fmla="*/ 322 w 1281"/>
              <a:gd name="T87" fmla="*/ 1188 h 1727"/>
              <a:gd name="T88" fmla="*/ 312 w 1281"/>
              <a:gd name="T89" fmla="*/ 1202 h 1727"/>
              <a:gd name="T90" fmla="*/ 269 w 1281"/>
              <a:gd name="T91" fmla="*/ 1197 h 1727"/>
              <a:gd name="T92" fmla="*/ 140 w 1281"/>
              <a:gd name="T93" fmla="*/ 1193 h 1727"/>
              <a:gd name="T94" fmla="*/ 0 w 1281"/>
              <a:gd name="T95" fmla="*/ 1210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1" h="1727">
                <a:moveTo>
                  <a:pt x="0" y="1727"/>
                </a:moveTo>
                <a:lnTo>
                  <a:pt x="1281" y="1727"/>
                </a:lnTo>
                <a:lnTo>
                  <a:pt x="1281" y="304"/>
                </a:lnTo>
                <a:lnTo>
                  <a:pt x="1194" y="304"/>
                </a:lnTo>
                <a:lnTo>
                  <a:pt x="1194" y="291"/>
                </a:lnTo>
                <a:lnTo>
                  <a:pt x="1194" y="284"/>
                </a:lnTo>
                <a:lnTo>
                  <a:pt x="1194" y="267"/>
                </a:lnTo>
                <a:lnTo>
                  <a:pt x="1194" y="265"/>
                </a:lnTo>
                <a:lnTo>
                  <a:pt x="1080" y="265"/>
                </a:lnTo>
                <a:lnTo>
                  <a:pt x="1080" y="126"/>
                </a:lnTo>
                <a:lnTo>
                  <a:pt x="1080" y="80"/>
                </a:lnTo>
                <a:lnTo>
                  <a:pt x="1073" y="80"/>
                </a:lnTo>
                <a:lnTo>
                  <a:pt x="1073" y="92"/>
                </a:lnTo>
                <a:lnTo>
                  <a:pt x="1063" y="92"/>
                </a:lnTo>
                <a:lnTo>
                  <a:pt x="1063" y="12"/>
                </a:lnTo>
                <a:lnTo>
                  <a:pt x="1063" y="12"/>
                </a:lnTo>
                <a:lnTo>
                  <a:pt x="1063" y="0"/>
                </a:lnTo>
                <a:lnTo>
                  <a:pt x="1061" y="0"/>
                </a:lnTo>
                <a:lnTo>
                  <a:pt x="1061" y="92"/>
                </a:lnTo>
                <a:lnTo>
                  <a:pt x="1053" y="92"/>
                </a:lnTo>
                <a:lnTo>
                  <a:pt x="1053" y="12"/>
                </a:lnTo>
                <a:lnTo>
                  <a:pt x="1053" y="12"/>
                </a:lnTo>
                <a:lnTo>
                  <a:pt x="1053" y="0"/>
                </a:lnTo>
                <a:lnTo>
                  <a:pt x="1048" y="0"/>
                </a:lnTo>
                <a:lnTo>
                  <a:pt x="1048" y="92"/>
                </a:lnTo>
                <a:lnTo>
                  <a:pt x="1041" y="92"/>
                </a:lnTo>
                <a:lnTo>
                  <a:pt x="1041" y="12"/>
                </a:lnTo>
                <a:lnTo>
                  <a:pt x="1041" y="12"/>
                </a:lnTo>
                <a:lnTo>
                  <a:pt x="1041" y="0"/>
                </a:lnTo>
                <a:lnTo>
                  <a:pt x="1039" y="0"/>
                </a:lnTo>
                <a:lnTo>
                  <a:pt x="1039" y="92"/>
                </a:lnTo>
                <a:lnTo>
                  <a:pt x="1031" y="92"/>
                </a:lnTo>
                <a:lnTo>
                  <a:pt x="1031" y="12"/>
                </a:lnTo>
                <a:lnTo>
                  <a:pt x="1031" y="12"/>
                </a:lnTo>
                <a:lnTo>
                  <a:pt x="1029" y="0"/>
                </a:lnTo>
                <a:lnTo>
                  <a:pt x="1027" y="0"/>
                </a:lnTo>
                <a:lnTo>
                  <a:pt x="1027" y="92"/>
                </a:lnTo>
                <a:lnTo>
                  <a:pt x="1019" y="92"/>
                </a:lnTo>
                <a:lnTo>
                  <a:pt x="1019" y="12"/>
                </a:lnTo>
                <a:lnTo>
                  <a:pt x="1019" y="12"/>
                </a:lnTo>
                <a:lnTo>
                  <a:pt x="1019" y="0"/>
                </a:lnTo>
                <a:lnTo>
                  <a:pt x="1017" y="0"/>
                </a:lnTo>
                <a:lnTo>
                  <a:pt x="1017" y="92"/>
                </a:lnTo>
                <a:lnTo>
                  <a:pt x="1010" y="92"/>
                </a:lnTo>
                <a:lnTo>
                  <a:pt x="1007" y="80"/>
                </a:lnTo>
                <a:lnTo>
                  <a:pt x="1000" y="80"/>
                </a:lnTo>
                <a:lnTo>
                  <a:pt x="1000" y="253"/>
                </a:lnTo>
                <a:lnTo>
                  <a:pt x="1000" y="257"/>
                </a:lnTo>
                <a:lnTo>
                  <a:pt x="1000" y="274"/>
                </a:lnTo>
                <a:lnTo>
                  <a:pt x="1000" y="282"/>
                </a:lnTo>
                <a:lnTo>
                  <a:pt x="1000" y="304"/>
                </a:lnTo>
                <a:lnTo>
                  <a:pt x="971" y="304"/>
                </a:lnTo>
                <a:lnTo>
                  <a:pt x="971" y="308"/>
                </a:lnTo>
                <a:lnTo>
                  <a:pt x="971" y="313"/>
                </a:lnTo>
                <a:lnTo>
                  <a:pt x="971" y="333"/>
                </a:lnTo>
                <a:lnTo>
                  <a:pt x="971" y="335"/>
                </a:lnTo>
                <a:lnTo>
                  <a:pt x="971" y="355"/>
                </a:lnTo>
                <a:lnTo>
                  <a:pt x="971" y="403"/>
                </a:lnTo>
                <a:lnTo>
                  <a:pt x="968" y="403"/>
                </a:lnTo>
                <a:lnTo>
                  <a:pt x="968" y="413"/>
                </a:lnTo>
                <a:lnTo>
                  <a:pt x="932" y="413"/>
                </a:lnTo>
                <a:lnTo>
                  <a:pt x="932" y="738"/>
                </a:lnTo>
                <a:lnTo>
                  <a:pt x="814" y="738"/>
                </a:lnTo>
                <a:lnTo>
                  <a:pt x="814" y="515"/>
                </a:lnTo>
                <a:lnTo>
                  <a:pt x="746" y="515"/>
                </a:lnTo>
                <a:lnTo>
                  <a:pt x="746" y="386"/>
                </a:lnTo>
                <a:lnTo>
                  <a:pt x="719" y="386"/>
                </a:lnTo>
                <a:lnTo>
                  <a:pt x="719" y="515"/>
                </a:lnTo>
                <a:lnTo>
                  <a:pt x="608" y="515"/>
                </a:lnTo>
                <a:lnTo>
                  <a:pt x="608" y="386"/>
                </a:lnTo>
                <a:lnTo>
                  <a:pt x="557" y="386"/>
                </a:lnTo>
                <a:lnTo>
                  <a:pt x="557" y="515"/>
                </a:lnTo>
                <a:lnTo>
                  <a:pt x="513" y="515"/>
                </a:lnTo>
                <a:lnTo>
                  <a:pt x="513" y="1195"/>
                </a:lnTo>
                <a:lnTo>
                  <a:pt x="475" y="1197"/>
                </a:lnTo>
                <a:lnTo>
                  <a:pt x="458" y="1200"/>
                </a:lnTo>
                <a:lnTo>
                  <a:pt x="433" y="1202"/>
                </a:lnTo>
                <a:lnTo>
                  <a:pt x="431" y="1202"/>
                </a:lnTo>
                <a:lnTo>
                  <a:pt x="421" y="1188"/>
                </a:lnTo>
                <a:lnTo>
                  <a:pt x="412" y="1180"/>
                </a:lnTo>
                <a:lnTo>
                  <a:pt x="373" y="1200"/>
                </a:lnTo>
                <a:lnTo>
                  <a:pt x="370" y="1207"/>
                </a:lnTo>
                <a:lnTo>
                  <a:pt x="370" y="1210"/>
                </a:lnTo>
                <a:lnTo>
                  <a:pt x="370" y="1210"/>
                </a:lnTo>
                <a:lnTo>
                  <a:pt x="370" y="1207"/>
                </a:lnTo>
                <a:lnTo>
                  <a:pt x="370" y="1200"/>
                </a:lnTo>
                <a:lnTo>
                  <a:pt x="332" y="1180"/>
                </a:lnTo>
                <a:lnTo>
                  <a:pt x="322" y="1188"/>
                </a:lnTo>
                <a:lnTo>
                  <a:pt x="312" y="1202"/>
                </a:lnTo>
                <a:lnTo>
                  <a:pt x="312" y="1202"/>
                </a:lnTo>
                <a:lnTo>
                  <a:pt x="288" y="1200"/>
                </a:lnTo>
                <a:lnTo>
                  <a:pt x="269" y="1197"/>
                </a:lnTo>
                <a:lnTo>
                  <a:pt x="160" y="1193"/>
                </a:lnTo>
                <a:lnTo>
                  <a:pt x="140" y="1193"/>
                </a:lnTo>
                <a:lnTo>
                  <a:pt x="22" y="1205"/>
                </a:lnTo>
                <a:lnTo>
                  <a:pt x="0" y="1210"/>
                </a:lnTo>
                <a:lnTo>
                  <a:pt x="0" y="17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18"/>
          <p:cNvSpPr>
            <a:spLocks noEditPoints="1"/>
          </p:cNvSpPr>
          <p:nvPr/>
        </p:nvSpPr>
        <p:spPr bwMode="auto">
          <a:xfrm>
            <a:off x="3175" y="2258722"/>
            <a:ext cx="2032266" cy="2655133"/>
          </a:xfrm>
          <a:custGeom>
            <a:avLst/>
            <a:gdLst>
              <a:gd name="T0" fmla="*/ 933 w 1279"/>
              <a:gd name="T1" fmla="*/ 988 h 1671"/>
              <a:gd name="T2" fmla="*/ 712 w 1279"/>
              <a:gd name="T3" fmla="*/ 933 h 1671"/>
              <a:gd name="T4" fmla="*/ 577 w 1279"/>
              <a:gd name="T5" fmla="*/ 1207 h 1671"/>
              <a:gd name="T6" fmla="*/ 303 w 1279"/>
              <a:gd name="T7" fmla="*/ 1336 h 1671"/>
              <a:gd name="T8" fmla="*/ 230 w 1279"/>
              <a:gd name="T9" fmla="*/ 517 h 1671"/>
              <a:gd name="T10" fmla="*/ 194 w 1279"/>
              <a:gd name="T11" fmla="*/ 505 h 1671"/>
              <a:gd name="T12" fmla="*/ 240 w 1279"/>
              <a:gd name="T13" fmla="*/ 498 h 1671"/>
              <a:gd name="T14" fmla="*/ 211 w 1279"/>
              <a:gd name="T15" fmla="*/ 486 h 1671"/>
              <a:gd name="T16" fmla="*/ 194 w 1279"/>
              <a:gd name="T17" fmla="*/ 481 h 1671"/>
              <a:gd name="T18" fmla="*/ 192 w 1279"/>
              <a:gd name="T19" fmla="*/ 432 h 1671"/>
              <a:gd name="T20" fmla="*/ 182 w 1279"/>
              <a:gd name="T21" fmla="*/ 427 h 1671"/>
              <a:gd name="T22" fmla="*/ 204 w 1279"/>
              <a:gd name="T23" fmla="*/ 425 h 1671"/>
              <a:gd name="T24" fmla="*/ 218 w 1279"/>
              <a:gd name="T25" fmla="*/ 425 h 1671"/>
              <a:gd name="T26" fmla="*/ 233 w 1279"/>
              <a:gd name="T27" fmla="*/ 418 h 1671"/>
              <a:gd name="T28" fmla="*/ 235 w 1279"/>
              <a:gd name="T29" fmla="*/ 410 h 1671"/>
              <a:gd name="T30" fmla="*/ 189 w 1279"/>
              <a:gd name="T31" fmla="*/ 398 h 1671"/>
              <a:gd name="T32" fmla="*/ 172 w 1279"/>
              <a:gd name="T33" fmla="*/ 379 h 1671"/>
              <a:gd name="T34" fmla="*/ 168 w 1279"/>
              <a:gd name="T35" fmla="*/ 245 h 1671"/>
              <a:gd name="T36" fmla="*/ 163 w 1279"/>
              <a:gd name="T37" fmla="*/ 146 h 1671"/>
              <a:gd name="T38" fmla="*/ 158 w 1279"/>
              <a:gd name="T39" fmla="*/ 63 h 1671"/>
              <a:gd name="T40" fmla="*/ 155 w 1279"/>
              <a:gd name="T41" fmla="*/ 0 h 1671"/>
              <a:gd name="T42" fmla="*/ 153 w 1279"/>
              <a:gd name="T43" fmla="*/ 0 h 1671"/>
              <a:gd name="T44" fmla="*/ 151 w 1279"/>
              <a:gd name="T45" fmla="*/ 65 h 1671"/>
              <a:gd name="T46" fmla="*/ 148 w 1279"/>
              <a:gd name="T47" fmla="*/ 146 h 1671"/>
              <a:gd name="T48" fmla="*/ 146 w 1279"/>
              <a:gd name="T49" fmla="*/ 374 h 1671"/>
              <a:gd name="T50" fmla="*/ 138 w 1279"/>
              <a:gd name="T51" fmla="*/ 386 h 1671"/>
              <a:gd name="T52" fmla="*/ 117 w 1279"/>
              <a:gd name="T53" fmla="*/ 401 h 1671"/>
              <a:gd name="T54" fmla="*/ 80 w 1279"/>
              <a:gd name="T55" fmla="*/ 418 h 1671"/>
              <a:gd name="T56" fmla="*/ 95 w 1279"/>
              <a:gd name="T57" fmla="*/ 425 h 1671"/>
              <a:gd name="T58" fmla="*/ 112 w 1279"/>
              <a:gd name="T59" fmla="*/ 427 h 1671"/>
              <a:gd name="T60" fmla="*/ 129 w 1279"/>
              <a:gd name="T61" fmla="*/ 427 h 1671"/>
              <a:gd name="T62" fmla="*/ 119 w 1279"/>
              <a:gd name="T63" fmla="*/ 439 h 1671"/>
              <a:gd name="T64" fmla="*/ 121 w 1279"/>
              <a:gd name="T65" fmla="*/ 481 h 1671"/>
              <a:gd name="T66" fmla="*/ 100 w 1279"/>
              <a:gd name="T67" fmla="*/ 486 h 1671"/>
              <a:gd name="T68" fmla="*/ 75 w 1279"/>
              <a:gd name="T69" fmla="*/ 498 h 1671"/>
              <a:gd name="T70" fmla="*/ 121 w 1279"/>
              <a:gd name="T71" fmla="*/ 507 h 1671"/>
              <a:gd name="T72" fmla="*/ 85 w 1279"/>
              <a:gd name="T73" fmla="*/ 520 h 1671"/>
              <a:gd name="T74" fmla="*/ 27 w 1279"/>
              <a:gd name="T75" fmla="*/ 1333 h 1671"/>
              <a:gd name="T76" fmla="*/ 126 w 1279"/>
              <a:gd name="T77" fmla="*/ 498 h 1671"/>
              <a:gd name="T78" fmla="*/ 121 w 1279"/>
              <a:gd name="T79" fmla="*/ 498 h 1671"/>
              <a:gd name="T80" fmla="*/ 121 w 1279"/>
              <a:gd name="T81" fmla="*/ 568 h 1671"/>
              <a:gd name="T82" fmla="*/ 119 w 1279"/>
              <a:gd name="T83" fmla="*/ 656 h 1671"/>
              <a:gd name="T84" fmla="*/ 138 w 1279"/>
              <a:gd name="T85" fmla="*/ 799 h 1671"/>
              <a:gd name="T86" fmla="*/ 124 w 1279"/>
              <a:gd name="T87" fmla="*/ 814 h 1671"/>
              <a:gd name="T88" fmla="*/ 119 w 1279"/>
              <a:gd name="T89" fmla="*/ 937 h 1671"/>
              <a:gd name="T90" fmla="*/ 141 w 1279"/>
              <a:gd name="T91" fmla="*/ 1071 h 1671"/>
              <a:gd name="T92" fmla="*/ 121 w 1279"/>
              <a:gd name="T93" fmla="*/ 1188 h 1671"/>
              <a:gd name="T94" fmla="*/ 129 w 1279"/>
              <a:gd name="T95" fmla="*/ 1185 h 1671"/>
              <a:gd name="T96" fmla="*/ 182 w 1279"/>
              <a:gd name="T97" fmla="*/ 656 h 1671"/>
              <a:gd name="T98" fmla="*/ 189 w 1279"/>
              <a:gd name="T99" fmla="*/ 799 h 1671"/>
              <a:gd name="T100" fmla="*/ 199 w 1279"/>
              <a:gd name="T101" fmla="*/ 937 h 1671"/>
              <a:gd name="T102" fmla="*/ 199 w 1279"/>
              <a:gd name="T103" fmla="*/ 957 h 1671"/>
              <a:gd name="T104" fmla="*/ 184 w 1279"/>
              <a:gd name="T105" fmla="*/ 1185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79" h="1671">
                <a:moveTo>
                  <a:pt x="1279" y="1154"/>
                </a:moveTo>
                <a:lnTo>
                  <a:pt x="1182" y="1178"/>
                </a:lnTo>
                <a:lnTo>
                  <a:pt x="1100" y="1212"/>
                </a:lnTo>
                <a:lnTo>
                  <a:pt x="1063" y="1212"/>
                </a:lnTo>
                <a:lnTo>
                  <a:pt x="1063" y="988"/>
                </a:lnTo>
                <a:lnTo>
                  <a:pt x="933" y="988"/>
                </a:lnTo>
                <a:lnTo>
                  <a:pt x="933" y="933"/>
                </a:lnTo>
                <a:lnTo>
                  <a:pt x="894" y="933"/>
                </a:lnTo>
                <a:lnTo>
                  <a:pt x="894" y="877"/>
                </a:lnTo>
                <a:lnTo>
                  <a:pt x="783" y="877"/>
                </a:lnTo>
                <a:lnTo>
                  <a:pt x="783" y="933"/>
                </a:lnTo>
                <a:lnTo>
                  <a:pt x="712" y="933"/>
                </a:lnTo>
                <a:lnTo>
                  <a:pt x="712" y="988"/>
                </a:lnTo>
                <a:lnTo>
                  <a:pt x="671" y="988"/>
                </a:lnTo>
                <a:lnTo>
                  <a:pt x="671" y="1183"/>
                </a:lnTo>
                <a:lnTo>
                  <a:pt x="659" y="1180"/>
                </a:lnTo>
                <a:lnTo>
                  <a:pt x="618" y="1188"/>
                </a:lnTo>
                <a:lnTo>
                  <a:pt x="577" y="1207"/>
                </a:lnTo>
                <a:lnTo>
                  <a:pt x="543" y="1236"/>
                </a:lnTo>
                <a:lnTo>
                  <a:pt x="519" y="1275"/>
                </a:lnTo>
                <a:lnTo>
                  <a:pt x="506" y="1309"/>
                </a:lnTo>
                <a:lnTo>
                  <a:pt x="315" y="1309"/>
                </a:lnTo>
                <a:lnTo>
                  <a:pt x="303" y="1314"/>
                </a:lnTo>
                <a:lnTo>
                  <a:pt x="303" y="1336"/>
                </a:lnTo>
                <a:lnTo>
                  <a:pt x="247" y="1333"/>
                </a:lnTo>
                <a:lnTo>
                  <a:pt x="243" y="520"/>
                </a:lnTo>
                <a:lnTo>
                  <a:pt x="243" y="520"/>
                </a:lnTo>
                <a:lnTo>
                  <a:pt x="240" y="520"/>
                </a:lnTo>
                <a:lnTo>
                  <a:pt x="235" y="517"/>
                </a:lnTo>
                <a:lnTo>
                  <a:pt x="230" y="517"/>
                </a:lnTo>
                <a:lnTo>
                  <a:pt x="230" y="517"/>
                </a:lnTo>
                <a:lnTo>
                  <a:pt x="230" y="510"/>
                </a:lnTo>
                <a:lnTo>
                  <a:pt x="228" y="507"/>
                </a:lnTo>
                <a:lnTo>
                  <a:pt x="221" y="507"/>
                </a:lnTo>
                <a:lnTo>
                  <a:pt x="209" y="507"/>
                </a:lnTo>
                <a:lnTo>
                  <a:pt x="194" y="505"/>
                </a:lnTo>
                <a:lnTo>
                  <a:pt x="184" y="505"/>
                </a:lnTo>
                <a:lnTo>
                  <a:pt x="184" y="500"/>
                </a:lnTo>
                <a:lnTo>
                  <a:pt x="192" y="500"/>
                </a:lnTo>
                <a:lnTo>
                  <a:pt x="211" y="500"/>
                </a:lnTo>
                <a:lnTo>
                  <a:pt x="228" y="498"/>
                </a:lnTo>
                <a:lnTo>
                  <a:pt x="240" y="498"/>
                </a:lnTo>
                <a:lnTo>
                  <a:pt x="247" y="495"/>
                </a:lnTo>
                <a:lnTo>
                  <a:pt x="247" y="493"/>
                </a:lnTo>
                <a:lnTo>
                  <a:pt x="247" y="490"/>
                </a:lnTo>
                <a:lnTo>
                  <a:pt x="240" y="488"/>
                </a:lnTo>
                <a:lnTo>
                  <a:pt x="228" y="486"/>
                </a:lnTo>
                <a:lnTo>
                  <a:pt x="211" y="486"/>
                </a:lnTo>
                <a:lnTo>
                  <a:pt x="189" y="486"/>
                </a:lnTo>
                <a:lnTo>
                  <a:pt x="184" y="486"/>
                </a:lnTo>
                <a:lnTo>
                  <a:pt x="184" y="483"/>
                </a:lnTo>
                <a:lnTo>
                  <a:pt x="187" y="483"/>
                </a:lnTo>
                <a:lnTo>
                  <a:pt x="192" y="481"/>
                </a:lnTo>
                <a:lnTo>
                  <a:pt x="194" y="481"/>
                </a:lnTo>
                <a:lnTo>
                  <a:pt x="194" y="478"/>
                </a:lnTo>
                <a:lnTo>
                  <a:pt x="194" y="469"/>
                </a:lnTo>
                <a:lnTo>
                  <a:pt x="192" y="459"/>
                </a:lnTo>
                <a:lnTo>
                  <a:pt x="192" y="449"/>
                </a:lnTo>
                <a:lnTo>
                  <a:pt x="192" y="439"/>
                </a:lnTo>
                <a:lnTo>
                  <a:pt x="192" y="432"/>
                </a:lnTo>
                <a:lnTo>
                  <a:pt x="192" y="430"/>
                </a:lnTo>
                <a:lnTo>
                  <a:pt x="192" y="430"/>
                </a:lnTo>
                <a:lnTo>
                  <a:pt x="189" y="427"/>
                </a:lnTo>
                <a:lnTo>
                  <a:pt x="184" y="427"/>
                </a:lnTo>
                <a:lnTo>
                  <a:pt x="182" y="427"/>
                </a:lnTo>
                <a:lnTo>
                  <a:pt x="182" y="427"/>
                </a:lnTo>
                <a:lnTo>
                  <a:pt x="184" y="427"/>
                </a:lnTo>
                <a:lnTo>
                  <a:pt x="189" y="427"/>
                </a:lnTo>
                <a:lnTo>
                  <a:pt x="189" y="427"/>
                </a:lnTo>
                <a:lnTo>
                  <a:pt x="199" y="427"/>
                </a:lnTo>
                <a:lnTo>
                  <a:pt x="204" y="425"/>
                </a:lnTo>
                <a:lnTo>
                  <a:pt x="204" y="425"/>
                </a:lnTo>
                <a:lnTo>
                  <a:pt x="204" y="425"/>
                </a:lnTo>
                <a:lnTo>
                  <a:pt x="209" y="425"/>
                </a:lnTo>
                <a:lnTo>
                  <a:pt x="214" y="425"/>
                </a:lnTo>
                <a:lnTo>
                  <a:pt x="214" y="425"/>
                </a:lnTo>
                <a:lnTo>
                  <a:pt x="214" y="425"/>
                </a:lnTo>
                <a:lnTo>
                  <a:pt x="218" y="425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21" y="422"/>
                </a:lnTo>
                <a:lnTo>
                  <a:pt x="230" y="418"/>
                </a:lnTo>
                <a:lnTo>
                  <a:pt x="233" y="418"/>
                </a:lnTo>
                <a:lnTo>
                  <a:pt x="233" y="418"/>
                </a:lnTo>
                <a:lnTo>
                  <a:pt x="235" y="415"/>
                </a:lnTo>
                <a:lnTo>
                  <a:pt x="235" y="413"/>
                </a:lnTo>
                <a:lnTo>
                  <a:pt x="235" y="413"/>
                </a:lnTo>
                <a:lnTo>
                  <a:pt x="235" y="410"/>
                </a:lnTo>
                <a:lnTo>
                  <a:pt x="235" y="410"/>
                </a:lnTo>
                <a:lnTo>
                  <a:pt x="221" y="403"/>
                </a:lnTo>
                <a:lnTo>
                  <a:pt x="218" y="403"/>
                </a:lnTo>
                <a:lnTo>
                  <a:pt x="209" y="401"/>
                </a:lnTo>
                <a:lnTo>
                  <a:pt x="197" y="401"/>
                </a:lnTo>
                <a:lnTo>
                  <a:pt x="194" y="401"/>
                </a:lnTo>
                <a:lnTo>
                  <a:pt x="189" y="398"/>
                </a:lnTo>
                <a:lnTo>
                  <a:pt x="187" y="396"/>
                </a:lnTo>
                <a:lnTo>
                  <a:pt x="182" y="393"/>
                </a:lnTo>
                <a:lnTo>
                  <a:pt x="180" y="391"/>
                </a:lnTo>
                <a:lnTo>
                  <a:pt x="177" y="386"/>
                </a:lnTo>
                <a:lnTo>
                  <a:pt x="175" y="381"/>
                </a:lnTo>
                <a:lnTo>
                  <a:pt x="172" y="379"/>
                </a:lnTo>
                <a:lnTo>
                  <a:pt x="170" y="374"/>
                </a:lnTo>
                <a:lnTo>
                  <a:pt x="170" y="374"/>
                </a:lnTo>
                <a:lnTo>
                  <a:pt x="168" y="374"/>
                </a:lnTo>
                <a:lnTo>
                  <a:pt x="168" y="374"/>
                </a:lnTo>
                <a:lnTo>
                  <a:pt x="168" y="245"/>
                </a:lnTo>
                <a:lnTo>
                  <a:pt x="168" y="245"/>
                </a:lnTo>
                <a:lnTo>
                  <a:pt x="165" y="243"/>
                </a:lnTo>
                <a:lnTo>
                  <a:pt x="165" y="243"/>
                </a:lnTo>
                <a:lnTo>
                  <a:pt x="163" y="243"/>
                </a:lnTo>
                <a:lnTo>
                  <a:pt x="163" y="146"/>
                </a:lnTo>
                <a:lnTo>
                  <a:pt x="163" y="146"/>
                </a:lnTo>
                <a:lnTo>
                  <a:pt x="163" y="146"/>
                </a:lnTo>
                <a:lnTo>
                  <a:pt x="160" y="146"/>
                </a:lnTo>
                <a:lnTo>
                  <a:pt x="160" y="146"/>
                </a:lnTo>
                <a:lnTo>
                  <a:pt x="160" y="65"/>
                </a:lnTo>
                <a:lnTo>
                  <a:pt x="160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63"/>
                </a:lnTo>
                <a:lnTo>
                  <a:pt x="158" y="0"/>
                </a:lnTo>
                <a:lnTo>
                  <a:pt x="158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5" y="0"/>
                </a:lnTo>
                <a:lnTo>
                  <a:pt x="153" y="0"/>
                </a:lnTo>
                <a:lnTo>
                  <a:pt x="153" y="0"/>
                </a:lnTo>
                <a:lnTo>
                  <a:pt x="153" y="0"/>
                </a:lnTo>
                <a:lnTo>
                  <a:pt x="153" y="2"/>
                </a:lnTo>
                <a:lnTo>
                  <a:pt x="153" y="2"/>
                </a:lnTo>
                <a:lnTo>
                  <a:pt x="153" y="63"/>
                </a:lnTo>
                <a:lnTo>
                  <a:pt x="153" y="63"/>
                </a:lnTo>
                <a:lnTo>
                  <a:pt x="153" y="63"/>
                </a:lnTo>
                <a:lnTo>
                  <a:pt x="151" y="65"/>
                </a:lnTo>
                <a:lnTo>
                  <a:pt x="151" y="65"/>
                </a:lnTo>
                <a:lnTo>
                  <a:pt x="151" y="65"/>
                </a:lnTo>
                <a:lnTo>
                  <a:pt x="151" y="146"/>
                </a:lnTo>
                <a:lnTo>
                  <a:pt x="151" y="146"/>
                </a:lnTo>
                <a:lnTo>
                  <a:pt x="151" y="146"/>
                </a:lnTo>
                <a:lnTo>
                  <a:pt x="148" y="146"/>
                </a:lnTo>
                <a:lnTo>
                  <a:pt x="148" y="146"/>
                </a:lnTo>
                <a:lnTo>
                  <a:pt x="148" y="243"/>
                </a:lnTo>
                <a:lnTo>
                  <a:pt x="148" y="243"/>
                </a:lnTo>
                <a:lnTo>
                  <a:pt x="146" y="245"/>
                </a:lnTo>
                <a:lnTo>
                  <a:pt x="146" y="245"/>
                </a:lnTo>
                <a:lnTo>
                  <a:pt x="146" y="374"/>
                </a:lnTo>
                <a:lnTo>
                  <a:pt x="146" y="374"/>
                </a:lnTo>
                <a:lnTo>
                  <a:pt x="143" y="374"/>
                </a:lnTo>
                <a:lnTo>
                  <a:pt x="143" y="374"/>
                </a:lnTo>
                <a:lnTo>
                  <a:pt x="141" y="379"/>
                </a:lnTo>
                <a:lnTo>
                  <a:pt x="141" y="384"/>
                </a:lnTo>
                <a:lnTo>
                  <a:pt x="138" y="386"/>
                </a:lnTo>
                <a:lnTo>
                  <a:pt x="136" y="391"/>
                </a:lnTo>
                <a:lnTo>
                  <a:pt x="131" y="393"/>
                </a:lnTo>
                <a:lnTo>
                  <a:pt x="129" y="396"/>
                </a:lnTo>
                <a:lnTo>
                  <a:pt x="124" y="398"/>
                </a:lnTo>
                <a:lnTo>
                  <a:pt x="121" y="401"/>
                </a:lnTo>
                <a:lnTo>
                  <a:pt x="117" y="401"/>
                </a:lnTo>
                <a:lnTo>
                  <a:pt x="105" y="403"/>
                </a:lnTo>
                <a:lnTo>
                  <a:pt x="97" y="403"/>
                </a:lnTo>
                <a:lnTo>
                  <a:pt x="92" y="405"/>
                </a:lnTo>
                <a:lnTo>
                  <a:pt x="80" y="413"/>
                </a:lnTo>
                <a:lnTo>
                  <a:pt x="80" y="413"/>
                </a:lnTo>
                <a:lnTo>
                  <a:pt x="80" y="418"/>
                </a:lnTo>
                <a:lnTo>
                  <a:pt x="80" y="418"/>
                </a:lnTo>
                <a:lnTo>
                  <a:pt x="80" y="420"/>
                </a:lnTo>
                <a:lnTo>
                  <a:pt x="85" y="420"/>
                </a:lnTo>
                <a:lnTo>
                  <a:pt x="95" y="425"/>
                </a:lnTo>
                <a:lnTo>
                  <a:pt x="95" y="425"/>
                </a:lnTo>
                <a:lnTo>
                  <a:pt x="95" y="425"/>
                </a:lnTo>
                <a:lnTo>
                  <a:pt x="100" y="425"/>
                </a:lnTo>
                <a:lnTo>
                  <a:pt x="100" y="425"/>
                </a:lnTo>
                <a:lnTo>
                  <a:pt x="102" y="425"/>
                </a:lnTo>
                <a:lnTo>
                  <a:pt x="102" y="425"/>
                </a:lnTo>
                <a:lnTo>
                  <a:pt x="107" y="427"/>
                </a:lnTo>
                <a:lnTo>
                  <a:pt x="112" y="427"/>
                </a:lnTo>
                <a:lnTo>
                  <a:pt x="112" y="427"/>
                </a:lnTo>
                <a:lnTo>
                  <a:pt x="119" y="427"/>
                </a:lnTo>
                <a:lnTo>
                  <a:pt x="124" y="427"/>
                </a:lnTo>
                <a:lnTo>
                  <a:pt x="124" y="427"/>
                </a:lnTo>
                <a:lnTo>
                  <a:pt x="124" y="427"/>
                </a:lnTo>
                <a:lnTo>
                  <a:pt x="129" y="427"/>
                </a:lnTo>
                <a:lnTo>
                  <a:pt x="129" y="427"/>
                </a:lnTo>
                <a:lnTo>
                  <a:pt x="126" y="430"/>
                </a:lnTo>
                <a:lnTo>
                  <a:pt x="121" y="430"/>
                </a:lnTo>
                <a:lnTo>
                  <a:pt x="119" y="430"/>
                </a:lnTo>
                <a:lnTo>
                  <a:pt x="119" y="432"/>
                </a:lnTo>
                <a:lnTo>
                  <a:pt x="119" y="439"/>
                </a:lnTo>
                <a:lnTo>
                  <a:pt x="119" y="449"/>
                </a:lnTo>
                <a:lnTo>
                  <a:pt x="119" y="459"/>
                </a:lnTo>
                <a:lnTo>
                  <a:pt x="119" y="469"/>
                </a:lnTo>
                <a:lnTo>
                  <a:pt x="119" y="478"/>
                </a:lnTo>
                <a:lnTo>
                  <a:pt x="119" y="481"/>
                </a:lnTo>
                <a:lnTo>
                  <a:pt x="121" y="481"/>
                </a:lnTo>
                <a:lnTo>
                  <a:pt x="124" y="483"/>
                </a:lnTo>
                <a:lnTo>
                  <a:pt x="129" y="483"/>
                </a:lnTo>
                <a:lnTo>
                  <a:pt x="131" y="483"/>
                </a:lnTo>
                <a:lnTo>
                  <a:pt x="131" y="486"/>
                </a:lnTo>
                <a:lnTo>
                  <a:pt x="119" y="486"/>
                </a:lnTo>
                <a:lnTo>
                  <a:pt x="100" y="486"/>
                </a:lnTo>
                <a:lnTo>
                  <a:pt x="83" y="488"/>
                </a:lnTo>
                <a:lnTo>
                  <a:pt x="73" y="490"/>
                </a:lnTo>
                <a:lnTo>
                  <a:pt x="66" y="490"/>
                </a:lnTo>
                <a:lnTo>
                  <a:pt x="66" y="495"/>
                </a:lnTo>
                <a:lnTo>
                  <a:pt x="68" y="498"/>
                </a:lnTo>
                <a:lnTo>
                  <a:pt x="75" y="498"/>
                </a:lnTo>
                <a:lnTo>
                  <a:pt x="88" y="500"/>
                </a:lnTo>
                <a:lnTo>
                  <a:pt x="105" y="500"/>
                </a:lnTo>
                <a:lnTo>
                  <a:pt x="124" y="500"/>
                </a:lnTo>
                <a:lnTo>
                  <a:pt x="131" y="500"/>
                </a:lnTo>
                <a:lnTo>
                  <a:pt x="131" y="505"/>
                </a:lnTo>
                <a:lnTo>
                  <a:pt x="121" y="507"/>
                </a:lnTo>
                <a:lnTo>
                  <a:pt x="107" y="507"/>
                </a:lnTo>
                <a:lnTo>
                  <a:pt x="95" y="507"/>
                </a:lnTo>
                <a:lnTo>
                  <a:pt x="88" y="510"/>
                </a:lnTo>
                <a:lnTo>
                  <a:pt x="88" y="510"/>
                </a:lnTo>
                <a:lnTo>
                  <a:pt x="88" y="520"/>
                </a:lnTo>
                <a:lnTo>
                  <a:pt x="85" y="520"/>
                </a:lnTo>
                <a:lnTo>
                  <a:pt x="80" y="520"/>
                </a:lnTo>
                <a:lnTo>
                  <a:pt x="75" y="520"/>
                </a:lnTo>
                <a:lnTo>
                  <a:pt x="73" y="520"/>
                </a:lnTo>
                <a:lnTo>
                  <a:pt x="73" y="520"/>
                </a:lnTo>
                <a:lnTo>
                  <a:pt x="78" y="1331"/>
                </a:lnTo>
                <a:lnTo>
                  <a:pt x="27" y="1333"/>
                </a:lnTo>
                <a:lnTo>
                  <a:pt x="27" y="1350"/>
                </a:lnTo>
                <a:lnTo>
                  <a:pt x="0" y="1353"/>
                </a:lnTo>
                <a:lnTo>
                  <a:pt x="0" y="1671"/>
                </a:lnTo>
                <a:lnTo>
                  <a:pt x="1279" y="1671"/>
                </a:lnTo>
                <a:lnTo>
                  <a:pt x="1279" y="1154"/>
                </a:lnTo>
                <a:close/>
                <a:moveTo>
                  <a:pt x="126" y="498"/>
                </a:moveTo>
                <a:lnTo>
                  <a:pt x="124" y="498"/>
                </a:lnTo>
                <a:lnTo>
                  <a:pt x="121" y="498"/>
                </a:lnTo>
                <a:lnTo>
                  <a:pt x="119" y="498"/>
                </a:lnTo>
                <a:lnTo>
                  <a:pt x="117" y="498"/>
                </a:lnTo>
                <a:lnTo>
                  <a:pt x="119" y="498"/>
                </a:lnTo>
                <a:lnTo>
                  <a:pt x="121" y="498"/>
                </a:lnTo>
                <a:lnTo>
                  <a:pt x="124" y="498"/>
                </a:lnTo>
                <a:lnTo>
                  <a:pt x="126" y="498"/>
                </a:lnTo>
                <a:lnTo>
                  <a:pt x="131" y="498"/>
                </a:lnTo>
                <a:lnTo>
                  <a:pt x="126" y="498"/>
                </a:lnTo>
                <a:close/>
                <a:moveTo>
                  <a:pt x="117" y="568"/>
                </a:moveTo>
                <a:lnTo>
                  <a:pt x="121" y="568"/>
                </a:lnTo>
                <a:lnTo>
                  <a:pt x="131" y="568"/>
                </a:lnTo>
                <a:lnTo>
                  <a:pt x="138" y="568"/>
                </a:lnTo>
                <a:lnTo>
                  <a:pt x="138" y="656"/>
                </a:lnTo>
                <a:lnTo>
                  <a:pt x="134" y="656"/>
                </a:lnTo>
                <a:lnTo>
                  <a:pt x="124" y="656"/>
                </a:lnTo>
                <a:lnTo>
                  <a:pt x="119" y="656"/>
                </a:lnTo>
                <a:lnTo>
                  <a:pt x="117" y="568"/>
                </a:lnTo>
                <a:close/>
                <a:moveTo>
                  <a:pt x="119" y="673"/>
                </a:moveTo>
                <a:lnTo>
                  <a:pt x="126" y="673"/>
                </a:lnTo>
                <a:lnTo>
                  <a:pt x="136" y="673"/>
                </a:lnTo>
                <a:lnTo>
                  <a:pt x="138" y="673"/>
                </a:lnTo>
                <a:lnTo>
                  <a:pt x="138" y="799"/>
                </a:lnTo>
                <a:lnTo>
                  <a:pt x="136" y="799"/>
                </a:lnTo>
                <a:lnTo>
                  <a:pt x="126" y="799"/>
                </a:lnTo>
                <a:lnTo>
                  <a:pt x="119" y="799"/>
                </a:lnTo>
                <a:lnTo>
                  <a:pt x="119" y="673"/>
                </a:lnTo>
                <a:close/>
                <a:moveTo>
                  <a:pt x="119" y="814"/>
                </a:moveTo>
                <a:lnTo>
                  <a:pt x="124" y="814"/>
                </a:lnTo>
                <a:lnTo>
                  <a:pt x="136" y="814"/>
                </a:lnTo>
                <a:lnTo>
                  <a:pt x="141" y="814"/>
                </a:lnTo>
                <a:lnTo>
                  <a:pt x="141" y="937"/>
                </a:lnTo>
                <a:lnTo>
                  <a:pt x="136" y="937"/>
                </a:lnTo>
                <a:lnTo>
                  <a:pt x="129" y="937"/>
                </a:lnTo>
                <a:lnTo>
                  <a:pt x="119" y="937"/>
                </a:lnTo>
                <a:lnTo>
                  <a:pt x="119" y="814"/>
                </a:lnTo>
                <a:close/>
                <a:moveTo>
                  <a:pt x="119" y="957"/>
                </a:moveTo>
                <a:lnTo>
                  <a:pt x="126" y="957"/>
                </a:lnTo>
                <a:lnTo>
                  <a:pt x="136" y="957"/>
                </a:lnTo>
                <a:lnTo>
                  <a:pt x="141" y="957"/>
                </a:lnTo>
                <a:lnTo>
                  <a:pt x="141" y="1071"/>
                </a:lnTo>
                <a:lnTo>
                  <a:pt x="138" y="1071"/>
                </a:lnTo>
                <a:lnTo>
                  <a:pt x="129" y="1071"/>
                </a:lnTo>
                <a:lnTo>
                  <a:pt x="121" y="1073"/>
                </a:lnTo>
                <a:lnTo>
                  <a:pt x="119" y="957"/>
                </a:lnTo>
                <a:close/>
                <a:moveTo>
                  <a:pt x="129" y="1185"/>
                </a:moveTo>
                <a:lnTo>
                  <a:pt x="121" y="1188"/>
                </a:lnTo>
                <a:lnTo>
                  <a:pt x="121" y="1095"/>
                </a:lnTo>
                <a:lnTo>
                  <a:pt x="126" y="1095"/>
                </a:lnTo>
                <a:lnTo>
                  <a:pt x="136" y="1095"/>
                </a:lnTo>
                <a:lnTo>
                  <a:pt x="141" y="1095"/>
                </a:lnTo>
                <a:lnTo>
                  <a:pt x="141" y="1185"/>
                </a:lnTo>
                <a:lnTo>
                  <a:pt x="129" y="1185"/>
                </a:lnTo>
                <a:close/>
                <a:moveTo>
                  <a:pt x="182" y="568"/>
                </a:moveTo>
                <a:lnTo>
                  <a:pt x="189" y="568"/>
                </a:lnTo>
                <a:lnTo>
                  <a:pt x="197" y="568"/>
                </a:lnTo>
                <a:lnTo>
                  <a:pt x="197" y="656"/>
                </a:lnTo>
                <a:lnTo>
                  <a:pt x="194" y="656"/>
                </a:lnTo>
                <a:lnTo>
                  <a:pt x="182" y="656"/>
                </a:lnTo>
                <a:lnTo>
                  <a:pt x="182" y="568"/>
                </a:lnTo>
                <a:close/>
                <a:moveTo>
                  <a:pt x="182" y="673"/>
                </a:moveTo>
                <a:lnTo>
                  <a:pt x="189" y="673"/>
                </a:lnTo>
                <a:lnTo>
                  <a:pt x="197" y="673"/>
                </a:lnTo>
                <a:lnTo>
                  <a:pt x="199" y="799"/>
                </a:lnTo>
                <a:lnTo>
                  <a:pt x="189" y="799"/>
                </a:lnTo>
                <a:lnTo>
                  <a:pt x="182" y="799"/>
                </a:lnTo>
                <a:lnTo>
                  <a:pt x="182" y="673"/>
                </a:lnTo>
                <a:close/>
                <a:moveTo>
                  <a:pt x="182" y="814"/>
                </a:moveTo>
                <a:lnTo>
                  <a:pt x="194" y="814"/>
                </a:lnTo>
                <a:lnTo>
                  <a:pt x="199" y="814"/>
                </a:lnTo>
                <a:lnTo>
                  <a:pt x="199" y="937"/>
                </a:lnTo>
                <a:lnTo>
                  <a:pt x="192" y="937"/>
                </a:lnTo>
                <a:lnTo>
                  <a:pt x="184" y="937"/>
                </a:lnTo>
                <a:lnTo>
                  <a:pt x="182" y="814"/>
                </a:lnTo>
                <a:close/>
                <a:moveTo>
                  <a:pt x="184" y="957"/>
                </a:moveTo>
                <a:lnTo>
                  <a:pt x="194" y="957"/>
                </a:lnTo>
                <a:lnTo>
                  <a:pt x="199" y="957"/>
                </a:lnTo>
                <a:lnTo>
                  <a:pt x="199" y="1071"/>
                </a:lnTo>
                <a:lnTo>
                  <a:pt x="192" y="1071"/>
                </a:lnTo>
                <a:lnTo>
                  <a:pt x="184" y="1071"/>
                </a:lnTo>
                <a:lnTo>
                  <a:pt x="184" y="957"/>
                </a:lnTo>
                <a:close/>
                <a:moveTo>
                  <a:pt x="199" y="1188"/>
                </a:moveTo>
                <a:lnTo>
                  <a:pt x="184" y="1185"/>
                </a:lnTo>
                <a:lnTo>
                  <a:pt x="184" y="1098"/>
                </a:lnTo>
                <a:lnTo>
                  <a:pt x="197" y="1098"/>
                </a:lnTo>
                <a:lnTo>
                  <a:pt x="199" y="1098"/>
                </a:lnTo>
                <a:lnTo>
                  <a:pt x="201" y="1188"/>
                </a:lnTo>
                <a:lnTo>
                  <a:pt x="199" y="11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913855"/>
            <a:ext cx="12192000" cy="19441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36905" y="5034600"/>
            <a:ext cx="345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Av. Primavera 1796 Of.:</a:t>
            </a:r>
            <a:r>
              <a:rPr kumimoji="0" lang="es-PE" sz="1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701 - Surco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336905" y="5590882"/>
            <a:ext cx="3515775" cy="338554"/>
            <a:chOff x="8335983" y="5689358"/>
            <a:chExt cx="3515775" cy="338554"/>
          </a:xfrm>
        </p:grpSpPr>
        <p:sp>
          <p:nvSpPr>
            <p:cNvPr id="34" name="TextBox 33"/>
            <p:cNvSpPr txBox="1"/>
            <p:nvPr/>
          </p:nvSpPr>
          <p:spPr>
            <a:xfrm>
              <a:off x="8637080" y="5689358"/>
              <a:ext cx="3214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contacto</a:t>
              </a: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@</a:t>
              </a:r>
              <a:r>
                <a:rPr kumimoji="0" lang="es-P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psportsm</a:t>
              </a: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.com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8335983" y="5733107"/>
              <a:ext cx="283903" cy="283903"/>
              <a:chOff x="4752975" y="3660776"/>
              <a:chExt cx="365125" cy="365125"/>
            </a:xfrm>
            <a:solidFill>
              <a:schemeClr val="bg1"/>
            </a:solidFill>
          </p:grpSpPr>
          <p:sp>
            <p:nvSpPr>
              <p:cNvPr id="36" name="Freeform 51"/>
              <p:cNvSpPr>
                <a:spLocks/>
              </p:cNvSpPr>
              <p:nvPr/>
            </p:nvSpPr>
            <p:spPr bwMode="auto">
              <a:xfrm>
                <a:off x="4843463" y="3775076"/>
                <a:ext cx="274637" cy="250825"/>
              </a:xfrm>
              <a:custGeom>
                <a:avLst/>
                <a:gdLst>
                  <a:gd name="T0" fmla="*/ 40 w 48"/>
                  <a:gd name="T1" fmla="*/ 0 h 44"/>
                  <a:gd name="T2" fmla="*/ 36 w 48"/>
                  <a:gd name="T3" fmla="*/ 0 h 44"/>
                  <a:gd name="T4" fmla="*/ 36 w 48"/>
                  <a:gd name="T5" fmla="*/ 4 h 44"/>
                  <a:gd name="T6" fmla="*/ 24 w 48"/>
                  <a:gd name="T7" fmla="*/ 16 h 44"/>
                  <a:gd name="T8" fmla="*/ 6 w 48"/>
                  <a:gd name="T9" fmla="*/ 16 h 44"/>
                  <a:gd name="T10" fmla="*/ 0 w 48"/>
                  <a:gd name="T11" fmla="*/ 22 h 44"/>
                  <a:gd name="T12" fmla="*/ 0 w 48"/>
                  <a:gd name="T13" fmla="*/ 24 h 44"/>
                  <a:gd name="T14" fmla="*/ 8 w 48"/>
                  <a:gd name="T15" fmla="*/ 32 h 44"/>
                  <a:gd name="T16" fmla="*/ 28 w 48"/>
                  <a:gd name="T17" fmla="*/ 32 h 44"/>
                  <a:gd name="T18" fmla="*/ 40 w 48"/>
                  <a:gd name="T19" fmla="*/ 44 h 44"/>
                  <a:gd name="T20" fmla="*/ 40 w 48"/>
                  <a:gd name="T21" fmla="*/ 32 h 44"/>
                  <a:gd name="T22" fmla="*/ 48 w 48"/>
                  <a:gd name="T23" fmla="*/ 24 h 44"/>
                  <a:gd name="T24" fmla="*/ 48 w 48"/>
                  <a:gd name="T25" fmla="*/ 8 h 44"/>
                  <a:gd name="T26" fmla="*/ 40 w 48"/>
                  <a:gd name="T2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4">
                    <a:moveTo>
                      <a:pt x="4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0"/>
                      <a:pt x="30" y="16"/>
                      <a:pt x="24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8"/>
                      <a:pt x="4" y="32"/>
                      <a:pt x="8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4" y="32"/>
                      <a:pt x="48" y="28"/>
                      <a:pt x="48" y="2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Freeform 52"/>
              <p:cNvSpPr>
                <a:spLocks/>
              </p:cNvSpPr>
              <p:nvPr/>
            </p:nvSpPr>
            <p:spPr bwMode="auto">
              <a:xfrm>
                <a:off x="4752975" y="3660776"/>
                <a:ext cx="273050" cy="250825"/>
              </a:xfrm>
              <a:custGeom>
                <a:avLst/>
                <a:gdLst>
                  <a:gd name="T0" fmla="*/ 20 w 48"/>
                  <a:gd name="T1" fmla="*/ 32 h 44"/>
                  <a:gd name="T2" fmla="*/ 40 w 48"/>
                  <a:gd name="T3" fmla="*/ 32 h 44"/>
                  <a:gd name="T4" fmla="*/ 48 w 48"/>
                  <a:gd name="T5" fmla="*/ 24 h 44"/>
                  <a:gd name="T6" fmla="*/ 48 w 48"/>
                  <a:gd name="T7" fmla="*/ 8 h 44"/>
                  <a:gd name="T8" fmla="*/ 40 w 48"/>
                  <a:gd name="T9" fmla="*/ 0 h 44"/>
                  <a:gd name="T10" fmla="*/ 8 w 48"/>
                  <a:gd name="T11" fmla="*/ 0 h 44"/>
                  <a:gd name="T12" fmla="*/ 0 w 48"/>
                  <a:gd name="T13" fmla="*/ 8 h 44"/>
                  <a:gd name="T14" fmla="*/ 0 w 48"/>
                  <a:gd name="T15" fmla="*/ 24 h 44"/>
                  <a:gd name="T16" fmla="*/ 8 w 48"/>
                  <a:gd name="T17" fmla="*/ 32 h 44"/>
                  <a:gd name="T18" fmla="*/ 8 w 48"/>
                  <a:gd name="T19" fmla="*/ 44 h 44"/>
                  <a:gd name="T20" fmla="*/ 20 w 48"/>
                  <a:gd name="T21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4">
                    <a:moveTo>
                      <a:pt x="20" y="32"/>
                    </a:moveTo>
                    <a:cubicBezTo>
                      <a:pt x="40" y="32"/>
                      <a:pt x="40" y="32"/>
                      <a:pt x="40" y="32"/>
                    </a:cubicBezTo>
                    <a:cubicBezTo>
                      <a:pt x="44" y="32"/>
                      <a:pt x="48" y="28"/>
                      <a:pt x="48" y="2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4"/>
                      <a:pt x="44" y="0"/>
                      <a:pt x="4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8"/>
                      <a:pt x="4" y="32"/>
                      <a:pt x="8" y="32"/>
                    </a:cubicBezTo>
                    <a:cubicBezTo>
                      <a:pt x="8" y="44"/>
                      <a:pt x="8" y="44"/>
                      <a:pt x="8" y="44"/>
                    </a:cubicBezTo>
                    <a:lnTo>
                      <a:pt x="2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336905" y="6088567"/>
            <a:ext cx="3518191" cy="338554"/>
            <a:chOff x="8333567" y="6088567"/>
            <a:chExt cx="3518191" cy="338554"/>
          </a:xfrm>
        </p:grpSpPr>
        <p:sp>
          <p:nvSpPr>
            <p:cNvPr id="35" name="TextBox 34"/>
            <p:cNvSpPr txBox="1"/>
            <p:nvPr/>
          </p:nvSpPr>
          <p:spPr>
            <a:xfrm>
              <a:off x="8637080" y="6088567"/>
              <a:ext cx="3214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01-344-2459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8333567" y="6088567"/>
              <a:ext cx="198350" cy="288737"/>
              <a:chOff x="2678113" y="3660776"/>
              <a:chExt cx="250825" cy="365125"/>
            </a:xfrm>
            <a:solidFill>
              <a:schemeClr val="bg1"/>
            </a:solidFill>
          </p:grpSpPr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2722563" y="3751263"/>
                <a:ext cx="160337" cy="138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37"/>
              <p:cNvSpPr>
                <a:spLocks noChangeArrowheads="1"/>
              </p:cNvSpPr>
              <p:nvPr/>
            </p:nvSpPr>
            <p:spPr bwMode="auto">
              <a:xfrm>
                <a:off x="2768600" y="3706813"/>
                <a:ext cx="6826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Freeform 38"/>
              <p:cNvSpPr>
                <a:spLocks noEditPoints="1"/>
              </p:cNvSpPr>
              <p:nvPr/>
            </p:nvSpPr>
            <p:spPr bwMode="auto">
              <a:xfrm>
                <a:off x="2678113" y="3660776"/>
                <a:ext cx="250825" cy="365125"/>
              </a:xfrm>
              <a:custGeom>
                <a:avLst/>
                <a:gdLst>
                  <a:gd name="T0" fmla="*/ 36 w 44"/>
                  <a:gd name="T1" fmla="*/ 0 h 64"/>
                  <a:gd name="T2" fmla="*/ 8 w 44"/>
                  <a:gd name="T3" fmla="*/ 0 h 64"/>
                  <a:gd name="T4" fmla="*/ 0 w 44"/>
                  <a:gd name="T5" fmla="*/ 8 h 64"/>
                  <a:gd name="T6" fmla="*/ 0 w 44"/>
                  <a:gd name="T7" fmla="*/ 56 h 64"/>
                  <a:gd name="T8" fmla="*/ 8 w 44"/>
                  <a:gd name="T9" fmla="*/ 64 h 64"/>
                  <a:gd name="T10" fmla="*/ 36 w 44"/>
                  <a:gd name="T11" fmla="*/ 64 h 64"/>
                  <a:gd name="T12" fmla="*/ 44 w 44"/>
                  <a:gd name="T13" fmla="*/ 56 h 64"/>
                  <a:gd name="T14" fmla="*/ 44 w 44"/>
                  <a:gd name="T15" fmla="*/ 8 h 64"/>
                  <a:gd name="T16" fmla="*/ 36 w 44"/>
                  <a:gd name="T17" fmla="*/ 0 h 64"/>
                  <a:gd name="T18" fmla="*/ 40 w 44"/>
                  <a:gd name="T19" fmla="*/ 56 h 64"/>
                  <a:gd name="T20" fmla="*/ 36 w 44"/>
                  <a:gd name="T21" fmla="*/ 60 h 64"/>
                  <a:gd name="T22" fmla="*/ 8 w 44"/>
                  <a:gd name="T23" fmla="*/ 60 h 64"/>
                  <a:gd name="T24" fmla="*/ 4 w 44"/>
                  <a:gd name="T25" fmla="*/ 56 h 64"/>
                  <a:gd name="T26" fmla="*/ 4 w 44"/>
                  <a:gd name="T27" fmla="*/ 8 h 64"/>
                  <a:gd name="T28" fmla="*/ 8 w 44"/>
                  <a:gd name="T29" fmla="*/ 4 h 64"/>
                  <a:gd name="T30" fmla="*/ 36 w 44"/>
                  <a:gd name="T31" fmla="*/ 4 h 64"/>
                  <a:gd name="T32" fmla="*/ 40 w 44"/>
                  <a:gd name="T33" fmla="*/ 8 h 64"/>
                  <a:gd name="T34" fmla="*/ 40 w 44"/>
                  <a:gd name="T35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64">
                    <a:moveTo>
                      <a:pt x="3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40" y="64"/>
                      <a:pt x="44" y="60"/>
                      <a:pt x="44" y="56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4"/>
                      <a:pt x="40" y="0"/>
                      <a:pt x="36" y="0"/>
                    </a:cubicBezTo>
                    <a:close/>
                    <a:moveTo>
                      <a:pt x="40" y="56"/>
                    </a:moveTo>
                    <a:cubicBezTo>
                      <a:pt x="40" y="58"/>
                      <a:pt x="38" y="60"/>
                      <a:pt x="36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" y="60"/>
                      <a:pt x="4" y="58"/>
                      <a:pt x="4" y="5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40" y="6"/>
                      <a:pt x="40" y="8"/>
                    </a:cubicBezTo>
                    <a:lnTo>
                      <a:pt x="4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Rectangle 39"/>
              <p:cNvSpPr>
                <a:spLocks noChangeArrowheads="1"/>
              </p:cNvSpPr>
              <p:nvPr/>
            </p:nvSpPr>
            <p:spPr bwMode="auto">
              <a:xfrm>
                <a:off x="2722563" y="3957638"/>
                <a:ext cx="238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Rectangle 40"/>
              <p:cNvSpPr>
                <a:spLocks noChangeArrowheads="1"/>
              </p:cNvSpPr>
              <p:nvPr/>
            </p:nvSpPr>
            <p:spPr bwMode="auto">
              <a:xfrm>
                <a:off x="2768600" y="3957638"/>
                <a:ext cx="238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Rectangle 41"/>
              <p:cNvSpPr>
                <a:spLocks noChangeArrowheads="1"/>
              </p:cNvSpPr>
              <p:nvPr/>
            </p:nvSpPr>
            <p:spPr bwMode="auto">
              <a:xfrm>
                <a:off x="2814638" y="3957638"/>
                <a:ext cx="222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Rectangle 42"/>
              <p:cNvSpPr>
                <a:spLocks noChangeArrowheads="1"/>
              </p:cNvSpPr>
              <p:nvPr/>
            </p:nvSpPr>
            <p:spPr bwMode="auto">
              <a:xfrm>
                <a:off x="2860675" y="3957638"/>
                <a:ext cx="222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Rectangle 43"/>
              <p:cNvSpPr>
                <a:spLocks noChangeArrowheads="1"/>
              </p:cNvSpPr>
              <p:nvPr/>
            </p:nvSpPr>
            <p:spPr bwMode="auto">
              <a:xfrm>
                <a:off x="2722563" y="3911601"/>
                <a:ext cx="238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Rectangle 44"/>
              <p:cNvSpPr>
                <a:spLocks noChangeArrowheads="1"/>
              </p:cNvSpPr>
              <p:nvPr/>
            </p:nvSpPr>
            <p:spPr bwMode="auto">
              <a:xfrm>
                <a:off x="2768600" y="3911601"/>
                <a:ext cx="23812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Rectangle 45"/>
              <p:cNvSpPr>
                <a:spLocks noChangeArrowheads="1"/>
              </p:cNvSpPr>
              <p:nvPr/>
            </p:nvSpPr>
            <p:spPr bwMode="auto">
              <a:xfrm>
                <a:off x="2814638" y="3911601"/>
                <a:ext cx="222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Rectangle 46"/>
              <p:cNvSpPr>
                <a:spLocks noChangeArrowheads="1"/>
              </p:cNvSpPr>
              <p:nvPr/>
            </p:nvSpPr>
            <p:spPr bwMode="auto">
              <a:xfrm>
                <a:off x="2860675" y="3911601"/>
                <a:ext cx="222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06564" y="1051004"/>
            <a:ext cx="3978872" cy="110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2003" y="680759"/>
            <a:ext cx="6008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id-ID" sz="4800" b="1" dirty="0">
                <a:latin typeface="Source Sans Pro Light"/>
              </a:rPr>
              <a:t>1ra Triatlón de Lima</a:t>
            </a:r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6688" y="1903413"/>
            <a:ext cx="4970462" cy="2789237"/>
          </a:xfrm>
        </p:spPr>
      </p:pic>
      <p:sp>
        <p:nvSpPr>
          <p:cNvPr id="24" name="TextBox 34"/>
          <p:cNvSpPr txBox="1"/>
          <p:nvPr/>
        </p:nvSpPr>
        <p:spPr>
          <a:xfrm>
            <a:off x="1016969" y="5094459"/>
            <a:ext cx="1015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Organización Propia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22 de Julio del 2012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Circuito de Playas – Costa Verde</a:t>
            </a: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254" y="1903413"/>
            <a:ext cx="4969744" cy="2789237"/>
          </a:xfr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45DFEF9A-8FE9-4176-BAFE-D73E5304CB0C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3" name="Imagen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C1FBFA2A-2DE4-4C9C-AA7A-7A2EDF4A5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BB0F75A-8797-423C-97C3-B781AA51098F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535745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8082" y="1765983"/>
            <a:ext cx="3206292" cy="31453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24"/>
          <a:stretch/>
        </p:blipFill>
        <p:spPr>
          <a:xfrm>
            <a:off x="1191938" y="1765983"/>
            <a:ext cx="3206352" cy="3155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8598" y="680759"/>
            <a:ext cx="5654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s-PE" sz="4800" b="1" dirty="0">
                <a:latin typeface="Source Sans Pro Light"/>
              </a:rPr>
              <a:t>Olimpiadas Volcan</a:t>
            </a:r>
            <a:endParaRPr lang="id-ID" sz="4800" b="1" dirty="0">
              <a:latin typeface="Source Sans Pro Light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1016969" y="5033281"/>
            <a:ext cx="10158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Compañía  Minera Volcan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Agosto – Setiembre del 2012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Club Hebraica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Disciplinas:</a:t>
            </a:r>
            <a:r>
              <a:rPr lang="es-PE" sz="1600" dirty="0">
                <a:latin typeface="Source Sans Pro Light"/>
              </a:rPr>
              <a:t> 	Futbol 7 – Vóley  Mixto – Ping  Pong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A1D00A8-8267-4055-88E7-1D860E5C8433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17" name="Imagen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AABDD011-59BA-4985-AA64-F4CE1AE7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158B8DE-3593-4CBC-B35C-7DA184CB9DBF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  <p:pic>
        <p:nvPicPr>
          <p:cNvPr id="6" name="Marcador de posición de imagen 5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A232E9D8-44A8-4CD2-B394-0DB599924B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3513" y="1765983"/>
            <a:ext cx="3225516" cy="3156855"/>
          </a:xfrm>
        </p:spPr>
      </p:pic>
    </p:spTree>
    <p:extLst>
      <p:ext uri="{BB962C8B-B14F-4D97-AF65-F5344CB8AC3E}">
        <p14:creationId xmlns:p14="http://schemas.microsoft.com/office/powerpoint/2010/main" val="41908086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836500" y="2284944"/>
            <a:ext cx="1894255" cy="1825143"/>
            <a:chOff x="8836500" y="2284944"/>
            <a:chExt cx="1894255" cy="1825143"/>
          </a:xfrm>
        </p:grpSpPr>
        <p:sp>
          <p:nvSpPr>
            <p:cNvPr id="106" name="Rectangle 105"/>
            <p:cNvSpPr/>
            <p:nvPr/>
          </p:nvSpPr>
          <p:spPr>
            <a:xfrm>
              <a:off x="8936943" y="2284944"/>
              <a:ext cx="1791378" cy="1825143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836500" y="2284944"/>
              <a:ext cx="1894255" cy="169784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2376" y="2284944"/>
            <a:ext cx="1894255" cy="1825143"/>
            <a:chOff x="6312376" y="2284944"/>
            <a:chExt cx="1894255" cy="1825143"/>
          </a:xfrm>
        </p:grpSpPr>
        <p:sp>
          <p:nvSpPr>
            <p:cNvPr id="104" name="Rectangle 103"/>
            <p:cNvSpPr/>
            <p:nvPr/>
          </p:nvSpPr>
          <p:spPr>
            <a:xfrm>
              <a:off x="6412819" y="2284944"/>
              <a:ext cx="1791378" cy="182514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12376" y="2284944"/>
              <a:ext cx="1894255" cy="169784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75455" y="2284944"/>
            <a:ext cx="1894255" cy="1825143"/>
            <a:chOff x="3775455" y="2284944"/>
            <a:chExt cx="1894255" cy="1825143"/>
          </a:xfrm>
        </p:grpSpPr>
        <p:sp>
          <p:nvSpPr>
            <p:cNvPr id="102" name="Rectangle 101"/>
            <p:cNvSpPr/>
            <p:nvPr/>
          </p:nvSpPr>
          <p:spPr>
            <a:xfrm>
              <a:off x="3875898" y="2284944"/>
              <a:ext cx="1791378" cy="182514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775455" y="2284944"/>
              <a:ext cx="1894255" cy="169784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53765" y="2284944"/>
            <a:ext cx="1894255" cy="1825143"/>
            <a:chOff x="1253765" y="2284944"/>
            <a:chExt cx="1894255" cy="1825143"/>
          </a:xfrm>
        </p:grpSpPr>
        <p:sp>
          <p:nvSpPr>
            <p:cNvPr id="101" name="Rectangle 100"/>
            <p:cNvSpPr/>
            <p:nvPr/>
          </p:nvSpPr>
          <p:spPr>
            <a:xfrm>
              <a:off x="1354208" y="2284944"/>
              <a:ext cx="1791378" cy="182514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3765" y="2284944"/>
              <a:ext cx="1894255" cy="169784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93690" y="582283"/>
            <a:ext cx="4604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it-IT" sz="3600" b="1" dirty="0">
                <a:latin typeface="Source Sans Pro Light"/>
              </a:rPr>
              <a:t>Corre Antamina 10K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3545058" y="2284944"/>
            <a:ext cx="8813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6063175" y="2284944"/>
            <a:ext cx="14821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583071" y="2284944"/>
            <a:ext cx="0" cy="18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4"/>
          <p:cNvSpPr txBox="1"/>
          <p:nvPr/>
        </p:nvSpPr>
        <p:spPr>
          <a:xfrm>
            <a:off x="1016971" y="4455188"/>
            <a:ext cx="10158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Contratante:	Minera Antamina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Fecha:	</a:t>
            </a:r>
            <a:r>
              <a:rPr lang="es-PE" sz="1600" dirty="0">
                <a:latin typeface="Source Sans Pro Light"/>
              </a:rPr>
              <a:t>09 de Junio del 2013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Escenario:	</a:t>
            </a:r>
            <a:r>
              <a:rPr lang="es-PE" sz="1600" dirty="0">
                <a:latin typeface="Source Sans Pro Light"/>
              </a:rPr>
              <a:t>Pentagonito – San Borja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Cantidad de participantes:</a:t>
            </a:r>
            <a:r>
              <a:rPr lang="es-PE" sz="1600" dirty="0">
                <a:latin typeface="Source Sans Pro Light"/>
              </a:rPr>
              <a:t> 600 personas</a:t>
            </a:r>
          </a:p>
          <a:p>
            <a:pPr marL="285750" lvl="0" indent="-285750">
              <a:lnSpc>
                <a:spcPct val="150000"/>
              </a:lnSpc>
              <a:buClr>
                <a:srgbClr val="C20723"/>
              </a:buClr>
              <a:buFont typeface="Wingdings" panose="05000000000000000000" pitchFamily="2" charset="2"/>
              <a:buChar char="v"/>
            </a:pPr>
            <a:r>
              <a:rPr lang="es-PE" sz="1600" b="1" dirty="0">
                <a:latin typeface="Source Sans Pro Light"/>
              </a:rPr>
              <a:t>Video</a:t>
            </a:r>
            <a:r>
              <a:rPr lang="es-PE" sz="1600" dirty="0">
                <a:latin typeface="Source Sans Pro Light"/>
              </a:rPr>
              <a:t>: 	</a:t>
            </a:r>
            <a:r>
              <a:rPr lang="es-PE" sz="1600" dirty="0">
                <a:latin typeface="Source Sans Pro Light"/>
                <a:hlinkClick r:id="rId3"/>
              </a:rPr>
              <a:t>http://youtu.be/c2pIp6mGbNA</a:t>
            </a:r>
            <a:r>
              <a:rPr lang="es-PE" sz="1600" dirty="0">
                <a:latin typeface="Source Sans Pro Light"/>
              </a:rPr>
              <a:t> </a:t>
            </a:r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Marcador de posición de imagen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Marcador de posición de imagen 19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Marcador de posición de imagen 22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1D1A1748-9D7F-4163-84AD-76C878760CD9}"/>
              </a:ext>
            </a:extLst>
          </p:cNvPr>
          <p:cNvGrpSpPr/>
          <p:nvPr/>
        </p:nvGrpSpPr>
        <p:grpSpPr>
          <a:xfrm>
            <a:off x="11529617" y="6077082"/>
            <a:ext cx="860348" cy="807044"/>
            <a:chOff x="11529617" y="6077082"/>
            <a:chExt cx="860348" cy="807044"/>
          </a:xfrm>
        </p:grpSpPr>
        <p:pic>
          <p:nvPicPr>
            <p:cNvPr id="30" name="Imagen 29">
              <a:hlinkClick r:id="rId8" action="ppaction://hlinksldjump"/>
              <a:extLst>
                <a:ext uri="{FF2B5EF4-FFF2-40B4-BE49-F238E27FC236}">
                  <a16:creationId xmlns:a16="http://schemas.microsoft.com/office/drawing/2014/main" id="{C839E6A4-B7E4-49E3-B1B7-CC9E0953B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6142" y="6077082"/>
              <a:ext cx="542795" cy="584775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9E419680-0F81-402D-8BE1-B06578FBEE87}"/>
                </a:ext>
              </a:extLst>
            </p:cNvPr>
            <p:cNvSpPr txBox="1"/>
            <p:nvPr/>
          </p:nvSpPr>
          <p:spPr>
            <a:xfrm>
              <a:off x="11529617" y="6545572"/>
              <a:ext cx="86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600" b="1" dirty="0"/>
                <a:t>Inicio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2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4624</TotalTime>
  <Words>716</Words>
  <Application>Microsoft Office PowerPoint</Application>
  <PresentationFormat>Panorámica</PresentationFormat>
  <Paragraphs>467</Paragraphs>
  <Slides>62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62</vt:i4>
      </vt:variant>
    </vt:vector>
  </HeadingPairs>
  <TitlesOfParts>
    <vt:vector size="72" baseType="lpstr">
      <vt:lpstr>AmsiProNarw-Thin</vt:lpstr>
      <vt:lpstr>Arial</vt:lpstr>
      <vt:lpstr>Calibri</vt:lpstr>
      <vt:lpstr>Calibri Light</vt:lpstr>
      <vt:lpstr>Impact</vt:lpstr>
      <vt:lpstr>Raleway</vt:lpstr>
      <vt:lpstr>Source Sans Pro Light</vt:lpstr>
      <vt:lpstr>Wingdings</vt:lpstr>
      <vt:lpstr>Tema de Office</vt:lpstr>
      <vt:lpstr>Office Theme</vt:lpstr>
      <vt:lpstr>Principales Eventos Realizados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Principales Eventos Realizados</dc:title>
  <dc:creator>Ronal Daniel Maita Vasquez</dc:creator>
  <cp:lastModifiedBy>Ronal Daniel Maita Vasquez</cp:lastModifiedBy>
  <cp:revision>240</cp:revision>
  <dcterms:created xsi:type="dcterms:W3CDTF">2016-12-02T22:24:30Z</dcterms:created>
  <dcterms:modified xsi:type="dcterms:W3CDTF">2018-01-12T13:56:12Z</dcterms:modified>
</cp:coreProperties>
</file>